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Raleway"/>
      <p:bold r:id="rId20"/>
      <p:boldItalic r:id="rId21"/>
    </p:embeddedFont>
    <p:embeddedFont>
      <p:font typeface="Roboto"/>
      <p:regular r:id="rId22"/>
      <p:bold r:id="rId23"/>
      <p:italic r:id="rId24"/>
      <p:boldItalic r:id="rId25"/>
    </p:embeddedFont>
    <p:embeddedFont>
      <p:font typeface="Lato"/>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jC+Zst9EBol4+yQfao+H7FfUVV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Roboto-boldItalic.fntdata"/><Relationship Id="rId28" Type="http://customschemas.google.com/relationships/presentationmetadata" Target="meta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0" name="Google Shape;230;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1" name="Google Shape;231;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4" name="Google Shape;234;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1" name="Google Shape;241;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2" name="Google Shape;242;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5" name="Google Shape;245;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1" name="Google Shape;251;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2" name="Google Shape;252;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5" name="Google Shape;255;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7" name="Google Shape;267;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8" name="Google Shape;268;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1" name="Google Shape;271;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3" name="Google Shape;103;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4" name="Google Shape;104;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07" name="Google Shape;107;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21" name="Google Shape;12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22" name="Google Shape;122;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5" name="Google Shape;12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8" name="Google Shape;13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9" name="Google Shape;139;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2" name="Google Shape;14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0" name="Google Shape;160;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1" name="Google Shape;161;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4" name="Google Shape;164;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4" name="Google Shape;174;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5" name="Google Shape;175;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8" name="Google Shape;178;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7" name="Google Shape;187;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8" name="Google Shape;188;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1" name="Google Shape;191;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1" name="Google Shape;201;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2" name="Google Shape;202;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5" name="Google Shape;205;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25.jpg"/><Relationship Id="rId5"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hyperlink" Target="https://drive.google.com/file/d/1xorWDjIO8EyyzpTRE75tCiM_0u-yuWI9/view?usp=sharing" TargetMode="External"/><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19E"/>
        </a:solidFill>
      </p:bgPr>
    </p:bg>
    <p:spTree>
      <p:nvGrpSpPr>
        <p:cNvPr id="91" name="Shape 91"/>
        <p:cNvGrpSpPr/>
        <p:nvPr/>
      </p:nvGrpSpPr>
      <p:grpSpPr>
        <a:xfrm>
          <a:off x="0" y="0"/>
          <a:ext cx="0" cy="0"/>
          <a:chOff x="0" y="0"/>
          <a:chExt cx="0" cy="0"/>
        </a:xfrm>
      </p:grpSpPr>
      <p:cxnSp>
        <p:nvCxnSpPr>
          <p:cNvPr id="92" name="Google Shape;92;p1"/>
          <p:cNvCxnSpPr/>
          <p:nvPr/>
        </p:nvCxnSpPr>
        <p:spPr>
          <a:xfrm rot="20848">
            <a:off x="4917232" y="821775"/>
            <a:ext cx="12564831" cy="0"/>
          </a:xfrm>
          <a:prstGeom prst="straightConnector1">
            <a:avLst/>
          </a:prstGeom>
          <a:noFill/>
          <a:ln cap="rnd" cmpd="sng" w="28575">
            <a:solidFill>
              <a:srgbClr val="FFFFFF"/>
            </a:solidFill>
            <a:prstDash val="solid"/>
            <a:round/>
            <a:headEnd len="sm" w="sm" type="none"/>
            <a:tailEnd len="sm" w="sm" type="none"/>
          </a:ln>
        </p:spPr>
      </p:cxnSp>
      <p:cxnSp>
        <p:nvCxnSpPr>
          <p:cNvPr id="93" name="Google Shape;93;p1"/>
          <p:cNvCxnSpPr/>
          <p:nvPr/>
        </p:nvCxnSpPr>
        <p:spPr>
          <a:xfrm rot="10456">
            <a:off x="4936369" y="9709950"/>
            <a:ext cx="12526558" cy="0"/>
          </a:xfrm>
          <a:prstGeom prst="straightConnector1">
            <a:avLst/>
          </a:prstGeom>
          <a:noFill/>
          <a:ln cap="rnd" cmpd="sng" w="19050">
            <a:solidFill>
              <a:srgbClr val="FFFFFF"/>
            </a:solidFill>
            <a:prstDash val="solid"/>
            <a:round/>
            <a:headEnd len="sm" w="sm" type="none"/>
            <a:tailEnd len="sm" w="sm" type="none"/>
          </a:ln>
        </p:spPr>
      </p:cxnSp>
      <p:sp>
        <p:nvSpPr>
          <p:cNvPr id="94" name="Google Shape;94;p1"/>
          <p:cNvSpPr/>
          <p:nvPr/>
        </p:nvSpPr>
        <p:spPr>
          <a:xfrm>
            <a:off x="12052368" y="8530327"/>
            <a:ext cx="5429580" cy="1160573"/>
          </a:xfrm>
          <a:custGeom>
            <a:rect b="b" l="l" r="r" t="t"/>
            <a:pathLst>
              <a:path extrusionOk="0" h="1160573" w="5429580">
                <a:moveTo>
                  <a:pt x="0" y="0"/>
                </a:moveTo>
                <a:lnTo>
                  <a:pt x="5429580" y="0"/>
                </a:lnTo>
                <a:lnTo>
                  <a:pt x="5429580" y="1160573"/>
                </a:lnTo>
                <a:lnTo>
                  <a:pt x="0" y="1160573"/>
                </a:lnTo>
                <a:lnTo>
                  <a:pt x="0" y="0"/>
                </a:lnTo>
                <a:close/>
              </a:path>
            </a:pathLst>
          </a:custGeom>
          <a:blipFill rotWithShape="1">
            <a:blip r:embed="rId3">
              <a:alphaModFix/>
            </a:blip>
            <a:stretch>
              <a:fillRect b="0" l="0" r="0" t="0"/>
            </a:stretch>
          </a:blipFill>
          <a:ln>
            <a:noFill/>
          </a:ln>
        </p:spPr>
      </p:sp>
      <p:sp>
        <p:nvSpPr>
          <p:cNvPr id="95" name="Google Shape;95;p1"/>
          <p:cNvSpPr/>
          <p:nvPr/>
        </p:nvSpPr>
        <p:spPr>
          <a:xfrm>
            <a:off x="1028700" y="1028700"/>
            <a:ext cx="2912443" cy="2912443"/>
          </a:xfrm>
          <a:custGeom>
            <a:rect b="b" l="l" r="r" t="t"/>
            <a:pathLst>
              <a:path extrusionOk="0"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lnTo>
                  <a:pt x="6858000" y="0"/>
                </a:lnTo>
                <a:close/>
              </a:path>
            </a:pathLst>
          </a:custGeom>
          <a:blipFill rotWithShape="1">
            <a:blip r:embed="rId4">
              <a:alphaModFix/>
            </a:blip>
            <a:stretch>
              <a:fillRect b="0" l="0" r="0" t="0"/>
            </a:stretch>
          </a:blipFill>
          <a:ln cap="sq" cmpd="sng" w="9525">
            <a:solidFill>
              <a:srgbClr val="0E4E9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1055877" y="4104471"/>
            <a:ext cx="2725931" cy="2725931"/>
          </a:xfrm>
          <a:custGeom>
            <a:rect b="b" l="l" r="r" t="t"/>
            <a:pathLst>
              <a:path extrusionOk="0"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rotWithShape="1">
            <a:blip r:embed="rId5">
              <a:alphaModFix/>
            </a:blip>
            <a:stretch>
              <a:fillRect b="0" l="-9233" r="-9234" t="0"/>
            </a:stretch>
          </a:blipFill>
          <a:ln cap="sq" cmpd="sng" w="9525">
            <a:solidFill>
              <a:srgbClr val="0E4E9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1160858" y="7001852"/>
            <a:ext cx="2780285" cy="2780285"/>
          </a:xfrm>
          <a:custGeom>
            <a:rect b="b" l="l" r="r" t="t"/>
            <a:pathLst>
              <a:path extrusionOk="0"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rotWithShape="1">
            <a:blip r:embed="rId6">
              <a:alphaModFix/>
            </a:blip>
            <a:stretch>
              <a:fillRect b="0" l="-2541" r="-2541" t="0"/>
            </a:stretch>
          </a:blipFill>
          <a:ln cap="sq" cmpd="sng" w="9525">
            <a:solidFill>
              <a:srgbClr val="0E4E9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7862823" y="3058355"/>
            <a:ext cx="6424217" cy="4818163"/>
          </a:xfrm>
          <a:custGeom>
            <a:rect b="b" l="l" r="r" t="t"/>
            <a:pathLst>
              <a:path extrusionOk="0" h="4818163" w="6424217">
                <a:moveTo>
                  <a:pt x="0" y="0"/>
                </a:moveTo>
                <a:lnTo>
                  <a:pt x="6424216" y="0"/>
                </a:lnTo>
                <a:lnTo>
                  <a:pt x="6424216" y="4818163"/>
                </a:lnTo>
                <a:lnTo>
                  <a:pt x="0" y="4818163"/>
                </a:lnTo>
                <a:lnTo>
                  <a:pt x="0" y="0"/>
                </a:lnTo>
                <a:close/>
              </a:path>
            </a:pathLst>
          </a:custGeom>
          <a:blipFill rotWithShape="1">
            <a:blip r:embed="rId7">
              <a:alphaModFix/>
            </a:blip>
            <a:stretch>
              <a:fillRect b="0" l="0" r="0" t="0"/>
            </a:stretch>
          </a:blipFill>
          <a:ln>
            <a:noFill/>
          </a:ln>
        </p:spPr>
      </p:sp>
      <p:sp>
        <p:nvSpPr>
          <p:cNvPr id="99" name="Google Shape;99;p1"/>
          <p:cNvSpPr txBox="1"/>
          <p:nvPr/>
        </p:nvSpPr>
        <p:spPr>
          <a:xfrm>
            <a:off x="4834856" y="855112"/>
            <a:ext cx="12480150" cy="1790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840" u="none" cap="none" strike="noStrike">
                <a:solidFill>
                  <a:srgbClr val="FFFFFF"/>
                </a:solidFill>
                <a:latin typeface="Raleway"/>
                <a:ea typeface="Raleway"/>
                <a:cs typeface="Raleway"/>
                <a:sym typeface="Raleway"/>
              </a:rPr>
              <a:t>"After Us” </a:t>
            </a:r>
            <a:endParaRPr/>
          </a:p>
          <a:p>
            <a:pPr indent="0" lvl="0" marL="0" marR="0" rtl="0" algn="ctr">
              <a:lnSpc>
                <a:spcPct val="120003"/>
              </a:lnSpc>
              <a:spcBef>
                <a:spcPts val="0"/>
              </a:spcBef>
              <a:spcAft>
                <a:spcPts val="0"/>
              </a:spcAft>
              <a:buNone/>
            </a:pPr>
            <a:r>
              <a:rPr b="1" i="0" lang="en-US" sz="5839" u="none" cap="none" strike="noStrike">
                <a:solidFill>
                  <a:srgbClr val="FFFFFF"/>
                </a:solidFill>
                <a:latin typeface="Raleway"/>
                <a:ea typeface="Raleway"/>
                <a:cs typeface="Raleway"/>
                <a:sym typeface="Raleway"/>
              </a:rPr>
              <a:t>(Erasmus+ KA210)</a:t>
            </a:r>
            <a:endParaRPr/>
          </a:p>
        </p:txBody>
      </p:sp>
      <p:sp>
        <p:nvSpPr>
          <p:cNvPr id="100" name="Google Shape;100;p1"/>
          <p:cNvSpPr txBox="1"/>
          <p:nvPr/>
        </p:nvSpPr>
        <p:spPr>
          <a:xfrm>
            <a:off x="4834850" y="8530325"/>
            <a:ext cx="6942300" cy="906600"/>
          </a:xfrm>
          <a:prstGeom prst="rect">
            <a:avLst/>
          </a:prstGeom>
          <a:noFill/>
          <a:ln>
            <a:noFill/>
          </a:ln>
        </p:spPr>
        <p:txBody>
          <a:bodyPr anchorCtr="0" anchor="t" bIns="0" lIns="0" spcFirstLastPara="1" rIns="0" wrap="square" tIns="0">
            <a:spAutoFit/>
          </a:bodyPr>
          <a:lstStyle/>
          <a:p>
            <a:pPr indent="0" lvl="0" marL="0" marR="0" rtl="0" algn="r">
              <a:lnSpc>
                <a:spcPct val="107005"/>
              </a:lnSpc>
              <a:spcBef>
                <a:spcPts val="0"/>
              </a:spcBef>
              <a:spcAft>
                <a:spcPts val="0"/>
              </a:spcAft>
              <a:buNone/>
            </a:pPr>
            <a:r>
              <a:rPr b="0" i="0" lang="en-US" sz="1399" u="none" cap="none" strike="noStrike">
                <a:solidFill>
                  <a:srgbClr val="FFFFFF"/>
                </a:solidFill>
                <a:latin typeface="Raleway"/>
                <a:ea typeface="Raleway"/>
                <a:cs typeface="Raleway"/>
                <a:sym typeface="Raleway"/>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0"/>
          <p:cNvSpPr txBox="1"/>
          <p:nvPr/>
        </p:nvSpPr>
        <p:spPr>
          <a:xfrm>
            <a:off x="8002115" y="385762"/>
            <a:ext cx="7467600" cy="128587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8499" u="none" cap="none" strike="noStrike">
                <a:solidFill>
                  <a:srgbClr val="00519E"/>
                </a:solidFill>
                <a:latin typeface="Lato"/>
                <a:ea typeface="Lato"/>
                <a:cs typeface="Lato"/>
                <a:sym typeface="Lato"/>
              </a:rPr>
              <a:t>Why It Matters</a:t>
            </a:r>
            <a:endParaRPr/>
          </a:p>
        </p:txBody>
      </p:sp>
      <p:sp>
        <p:nvSpPr>
          <p:cNvPr id="237" name="Google Shape;237;p10"/>
          <p:cNvSpPr/>
          <p:nvPr/>
        </p:nvSpPr>
        <p:spPr>
          <a:xfrm>
            <a:off x="-4601372" y="63098"/>
            <a:ext cx="12139964" cy="10513780"/>
          </a:xfrm>
          <a:custGeom>
            <a:rect b="b" l="l" r="r" t="t"/>
            <a:pathLst>
              <a:path extrusionOk="0" h="5396230" w="6230874">
                <a:moveTo>
                  <a:pt x="3115437" y="0"/>
                </a:moveTo>
                <a:lnTo>
                  <a:pt x="0" y="5396230"/>
                </a:lnTo>
                <a:lnTo>
                  <a:pt x="6230874" y="5396230"/>
                </a:lnTo>
                <a:close/>
              </a:path>
            </a:pathLst>
          </a:custGeom>
          <a:blipFill rotWithShape="1">
            <a:blip r:embed="rId3">
              <a:alphaModFix/>
            </a:blip>
            <a:stretch>
              <a:fillRect b="-27070" l="0" r="0" t="-27070"/>
            </a:stretch>
          </a:blipFill>
          <a:ln cap="sq" cmpd="sng" w="9525">
            <a:solidFill>
              <a:srgbClr val="00519E"/>
            </a:solidFill>
            <a:prstDash val="solid"/>
            <a:miter lim="8000"/>
            <a:headEnd len="sm" w="sm" type="none"/>
            <a:tailEnd len="sm" w="sm" type="none"/>
          </a:ln>
        </p:spPr>
      </p:sp>
      <p:sp>
        <p:nvSpPr>
          <p:cNvPr id="238" name="Google Shape;238;p10"/>
          <p:cNvSpPr txBox="1"/>
          <p:nvPr/>
        </p:nvSpPr>
        <p:spPr>
          <a:xfrm>
            <a:off x="6810601" y="2401629"/>
            <a:ext cx="11184874" cy="6822805"/>
          </a:xfrm>
          <a:prstGeom prst="rect">
            <a:avLst/>
          </a:prstGeom>
          <a:noFill/>
          <a:ln>
            <a:noFill/>
          </a:ln>
        </p:spPr>
        <p:txBody>
          <a:bodyPr anchorCtr="0" anchor="t" bIns="0" lIns="0" spcFirstLastPara="1" rIns="0" wrap="square" tIns="0">
            <a:spAutoFit/>
          </a:bodyPr>
          <a:lstStyle/>
          <a:p>
            <a:pPr indent="-427762" lvl="1" marL="855525" marR="0" rtl="0" algn="l">
              <a:lnSpc>
                <a:spcPct val="172009"/>
              </a:lnSpc>
              <a:spcBef>
                <a:spcPts val="0"/>
              </a:spcBef>
              <a:spcAft>
                <a:spcPts val="0"/>
              </a:spcAft>
              <a:buClr>
                <a:srgbClr val="737373"/>
              </a:buClr>
              <a:buSzPts val="3962"/>
              <a:buFont typeface="Arial"/>
              <a:buChar char="•"/>
            </a:pPr>
            <a:r>
              <a:rPr b="0" i="0" lang="en-US" sz="3962" u="none" cap="none" strike="noStrike">
                <a:solidFill>
                  <a:srgbClr val="737373"/>
                </a:solidFill>
                <a:latin typeface="Lato"/>
                <a:ea typeface="Lato"/>
                <a:cs typeface="Lato"/>
                <a:sym typeface="Lato"/>
              </a:rPr>
              <a:t>Deinstitutionalization is an EU priority, but requires human-centered support</a:t>
            </a:r>
            <a:endParaRPr/>
          </a:p>
          <a:p>
            <a:pPr indent="-427762" lvl="1" marL="855525" marR="0" rtl="0" algn="l">
              <a:lnSpc>
                <a:spcPct val="172009"/>
              </a:lnSpc>
              <a:spcBef>
                <a:spcPts val="0"/>
              </a:spcBef>
              <a:spcAft>
                <a:spcPts val="0"/>
              </a:spcAft>
              <a:buClr>
                <a:srgbClr val="737373"/>
              </a:buClr>
              <a:buSzPts val="3962"/>
              <a:buFont typeface="Arial"/>
              <a:buChar char="•"/>
            </a:pPr>
            <a:r>
              <a:rPr b="0" i="0" lang="en-US" sz="3962" u="none" cap="none" strike="noStrike">
                <a:solidFill>
                  <a:srgbClr val="737373"/>
                </a:solidFill>
                <a:latin typeface="Lato"/>
                <a:ea typeface="Lato"/>
                <a:cs typeface="Lato"/>
                <a:sym typeface="Lato"/>
              </a:rPr>
              <a:t>Adult education is not only about skills – it’s about life transitions</a:t>
            </a:r>
            <a:endParaRPr/>
          </a:p>
          <a:p>
            <a:pPr indent="-427762" lvl="1" marL="855525" marR="0" rtl="0" algn="l">
              <a:lnSpc>
                <a:spcPct val="172009"/>
              </a:lnSpc>
              <a:spcBef>
                <a:spcPts val="0"/>
              </a:spcBef>
              <a:spcAft>
                <a:spcPts val="0"/>
              </a:spcAft>
              <a:buClr>
                <a:srgbClr val="737373"/>
              </a:buClr>
              <a:buSzPts val="3962"/>
              <a:buFont typeface="Arial"/>
              <a:buChar char="•"/>
            </a:pPr>
            <a:r>
              <a:rPr b="0" i="0" lang="en-US" sz="3962" u="none" cap="none" strike="noStrike">
                <a:solidFill>
                  <a:srgbClr val="737373"/>
                </a:solidFill>
                <a:latin typeface="Lato"/>
                <a:ea typeface="Lato"/>
                <a:cs typeface="Lato"/>
                <a:sym typeface="Lato"/>
              </a:rPr>
              <a:t>“After Us” offers adaptable resources for communities across Europe</a:t>
            </a:r>
            <a:endParaRPr/>
          </a:p>
          <a:p>
            <a:pPr indent="-427762" lvl="1" marL="855525" marR="0" rtl="0" algn="l">
              <a:lnSpc>
                <a:spcPct val="172009"/>
              </a:lnSpc>
              <a:spcBef>
                <a:spcPts val="0"/>
              </a:spcBef>
              <a:spcAft>
                <a:spcPts val="0"/>
              </a:spcAft>
              <a:buClr>
                <a:srgbClr val="737373"/>
              </a:buClr>
              <a:buSzPts val="3962"/>
              <a:buFont typeface="Arial"/>
              <a:buChar char="•"/>
            </a:pPr>
            <a:r>
              <a:rPr b="0" i="0" lang="en-US" sz="3962" u="none" cap="none" strike="noStrike">
                <a:solidFill>
                  <a:srgbClr val="737373"/>
                </a:solidFill>
                <a:latin typeface="Lato"/>
                <a:ea typeface="Lato"/>
                <a:cs typeface="Lato"/>
                <a:sym typeface="Lato"/>
              </a:rPr>
              <a:t>Sharing ensures broader impact and sustainability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cxnSp>
        <p:nvCxnSpPr>
          <p:cNvPr id="247" name="Google Shape;247;p11"/>
          <p:cNvCxnSpPr/>
          <p:nvPr/>
        </p:nvCxnSpPr>
        <p:spPr>
          <a:xfrm rot="7875">
            <a:off x="831328" y="9470475"/>
            <a:ext cx="16631744" cy="0"/>
          </a:xfrm>
          <a:prstGeom prst="straightConnector1">
            <a:avLst/>
          </a:prstGeom>
          <a:noFill/>
          <a:ln cap="rnd" cmpd="sng" w="19050">
            <a:solidFill>
              <a:srgbClr val="00519E"/>
            </a:solidFill>
            <a:prstDash val="solid"/>
            <a:round/>
            <a:headEnd len="sm" w="sm" type="none"/>
            <a:tailEnd len="sm" w="sm" type="none"/>
          </a:ln>
        </p:spPr>
      </p:cxnSp>
      <p:sp>
        <p:nvSpPr>
          <p:cNvPr id="248" name="Google Shape;248;p11"/>
          <p:cNvSpPr/>
          <p:nvPr/>
        </p:nvSpPr>
        <p:spPr>
          <a:xfrm>
            <a:off x="2184680" y="492700"/>
            <a:ext cx="13430572" cy="8560328"/>
          </a:xfrm>
          <a:custGeom>
            <a:rect b="b" l="l" r="r" t="t"/>
            <a:pathLst>
              <a:path extrusionOk="0" h="10456545" w="16405606">
                <a:moveTo>
                  <a:pt x="0" y="0"/>
                </a:moveTo>
                <a:lnTo>
                  <a:pt x="16405606" y="0"/>
                </a:lnTo>
                <a:lnTo>
                  <a:pt x="16405606" y="10456545"/>
                </a:lnTo>
                <a:lnTo>
                  <a:pt x="0" y="10456545"/>
                </a:lnTo>
                <a:lnTo>
                  <a:pt x="0" y="0"/>
                </a:lnTo>
                <a:close/>
              </a:path>
            </a:pathLst>
          </a:custGeom>
          <a:blipFill rotWithShape="1">
            <a:blip r:embed="rId3">
              <a:alphaModFix/>
            </a:blip>
            <a:stretch>
              <a:fillRect b="-8762" l="0" r="0" t="-8762"/>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12"/>
          <p:cNvGrpSpPr/>
          <p:nvPr/>
        </p:nvGrpSpPr>
        <p:grpSpPr>
          <a:xfrm>
            <a:off x="2112583" y="-7144"/>
            <a:ext cx="5916154" cy="2858344"/>
            <a:chOff x="0" y="-9525"/>
            <a:chExt cx="7888206" cy="3811125"/>
          </a:xfrm>
        </p:grpSpPr>
        <p:sp>
          <p:nvSpPr>
            <p:cNvPr id="258" name="Google Shape;258;p12"/>
            <p:cNvSpPr/>
            <p:nvPr/>
          </p:nvSpPr>
          <p:spPr>
            <a:xfrm>
              <a:off x="0" y="0"/>
              <a:ext cx="7888205" cy="3801600"/>
            </a:xfrm>
            <a:custGeom>
              <a:rect b="b" l="l" r="r" t="t"/>
              <a:pathLst>
                <a:path extrusionOk="0" h="3801600" w="7888205">
                  <a:moveTo>
                    <a:pt x="0" y="0"/>
                  </a:moveTo>
                  <a:lnTo>
                    <a:pt x="7888205" y="0"/>
                  </a:lnTo>
                  <a:lnTo>
                    <a:pt x="7888205" y="3801600"/>
                  </a:lnTo>
                  <a:lnTo>
                    <a:pt x="0" y="3801600"/>
                  </a:lnTo>
                  <a:close/>
                </a:path>
              </a:pathLst>
            </a:custGeom>
            <a:solidFill>
              <a:srgbClr val="000000">
                <a:alpha val="0"/>
              </a:srgbClr>
            </a:solidFill>
            <a:ln>
              <a:noFill/>
            </a:ln>
          </p:spPr>
        </p:sp>
        <p:sp>
          <p:nvSpPr>
            <p:cNvPr id="259" name="Google Shape;259;p12"/>
            <p:cNvSpPr txBox="1"/>
            <p:nvPr/>
          </p:nvSpPr>
          <p:spPr>
            <a:xfrm>
              <a:off x="0" y="-9525"/>
              <a:ext cx="7888206" cy="3811125"/>
            </a:xfrm>
            <a:prstGeom prst="rect">
              <a:avLst/>
            </a:prstGeom>
            <a:noFill/>
            <a:ln>
              <a:noFill/>
            </a:ln>
          </p:spPr>
          <p:txBody>
            <a:bodyPr anchorCtr="0" anchor="ctr" bIns="0" lIns="0" spcFirstLastPara="1" rIns="0" wrap="square" tIns="0">
              <a:noAutofit/>
            </a:bodyPr>
            <a:lstStyle/>
            <a:p>
              <a:pPr indent="0" lvl="0" marL="0" marR="0" rtl="0" algn="l">
                <a:lnSpc>
                  <a:spcPct val="120003"/>
                </a:lnSpc>
                <a:spcBef>
                  <a:spcPts val="0"/>
                </a:spcBef>
                <a:spcAft>
                  <a:spcPts val="0"/>
                </a:spcAft>
                <a:buNone/>
              </a:pPr>
              <a:r>
                <a:rPr b="1" i="0" lang="en-US" sz="5699" u="none" cap="none" strike="noStrike">
                  <a:solidFill>
                    <a:srgbClr val="00519E"/>
                  </a:solidFill>
                  <a:latin typeface="Raleway"/>
                  <a:ea typeface="Raleway"/>
                  <a:cs typeface="Raleway"/>
                  <a:sym typeface="Raleway"/>
                </a:rPr>
                <a:t>Project activities</a:t>
              </a:r>
              <a:endParaRPr/>
            </a:p>
            <a:p>
              <a:pPr indent="0" lvl="0" marL="0" marR="0" rtl="0" algn="l">
                <a:lnSpc>
                  <a:spcPct val="120003"/>
                </a:lnSpc>
                <a:spcBef>
                  <a:spcPts val="0"/>
                </a:spcBef>
                <a:spcAft>
                  <a:spcPts val="0"/>
                </a:spcAft>
                <a:buNone/>
              </a:pPr>
              <a:r>
                <a:t/>
              </a:r>
              <a:endParaRPr b="1" i="0" sz="5699" u="none" cap="none" strike="noStrike">
                <a:solidFill>
                  <a:srgbClr val="00519E"/>
                </a:solidFill>
                <a:latin typeface="Raleway"/>
                <a:ea typeface="Raleway"/>
                <a:cs typeface="Raleway"/>
                <a:sym typeface="Raleway"/>
              </a:endParaRPr>
            </a:p>
          </p:txBody>
        </p:sp>
      </p:grpSp>
      <p:cxnSp>
        <p:nvCxnSpPr>
          <p:cNvPr id="260" name="Google Shape;260;p12"/>
          <p:cNvCxnSpPr/>
          <p:nvPr/>
        </p:nvCxnSpPr>
        <p:spPr>
          <a:xfrm>
            <a:off x="3712033" y="1971539"/>
            <a:ext cx="3426900" cy="38100"/>
          </a:xfrm>
          <a:prstGeom prst="straightConnector1">
            <a:avLst/>
          </a:prstGeom>
          <a:noFill/>
          <a:ln cap="rnd" cmpd="sng" w="19050">
            <a:solidFill>
              <a:srgbClr val="00519E"/>
            </a:solidFill>
            <a:prstDash val="solid"/>
            <a:round/>
            <a:headEnd len="sm" w="sm" type="none"/>
            <a:tailEnd len="sm" w="sm" type="none"/>
          </a:ln>
        </p:spPr>
      </p:cxnSp>
      <p:sp>
        <p:nvSpPr>
          <p:cNvPr id="261" name="Google Shape;261;p12"/>
          <p:cNvSpPr/>
          <p:nvPr/>
        </p:nvSpPr>
        <p:spPr>
          <a:xfrm>
            <a:off x="10289150" y="443400"/>
            <a:ext cx="3504724" cy="4672965"/>
          </a:xfrm>
          <a:custGeom>
            <a:rect b="b" l="l" r="r" t="t"/>
            <a:pathLst>
              <a:path extrusionOk="0" h="6230620" w="4672965">
                <a:moveTo>
                  <a:pt x="0" y="0"/>
                </a:moveTo>
                <a:lnTo>
                  <a:pt x="4672965" y="0"/>
                </a:lnTo>
                <a:lnTo>
                  <a:pt x="4672965" y="6230620"/>
                </a:lnTo>
                <a:lnTo>
                  <a:pt x="0" y="6230620"/>
                </a:lnTo>
                <a:lnTo>
                  <a:pt x="0" y="0"/>
                </a:lnTo>
                <a:close/>
              </a:path>
            </a:pathLst>
          </a:custGeom>
          <a:blipFill rotWithShape="1">
            <a:blip r:embed="rId3">
              <a:alphaModFix/>
            </a:blip>
            <a:stretch>
              <a:fillRect b="-59" l="0" r="0" t="-58"/>
            </a:stretch>
          </a:blipFill>
          <a:ln>
            <a:noFill/>
          </a:ln>
        </p:spPr>
      </p:sp>
      <p:sp>
        <p:nvSpPr>
          <p:cNvPr id="262" name="Google Shape;262;p12"/>
          <p:cNvSpPr/>
          <p:nvPr/>
        </p:nvSpPr>
        <p:spPr>
          <a:xfrm>
            <a:off x="14077000" y="443400"/>
            <a:ext cx="3504724" cy="4665441"/>
          </a:xfrm>
          <a:custGeom>
            <a:rect b="b" l="l" r="r" t="t"/>
            <a:pathLst>
              <a:path extrusionOk="0" h="6220587" w="4672965">
                <a:moveTo>
                  <a:pt x="0" y="0"/>
                </a:moveTo>
                <a:lnTo>
                  <a:pt x="4672965" y="0"/>
                </a:lnTo>
                <a:lnTo>
                  <a:pt x="4672965" y="6220587"/>
                </a:lnTo>
                <a:lnTo>
                  <a:pt x="0" y="6220587"/>
                </a:lnTo>
                <a:lnTo>
                  <a:pt x="0" y="0"/>
                </a:lnTo>
                <a:close/>
              </a:path>
            </a:pathLst>
          </a:custGeom>
          <a:blipFill rotWithShape="1">
            <a:blip r:embed="rId4">
              <a:alphaModFix/>
            </a:blip>
            <a:stretch>
              <a:fillRect b="-139" l="0" r="0" t="-140"/>
            </a:stretch>
          </a:blipFill>
          <a:ln>
            <a:noFill/>
          </a:ln>
        </p:spPr>
      </p:sp>
      <p:sp>
        <p:nvSpPr>
          <p:cNvPr id="263" name="Google Shape;263;p12"/>
          <p:cNvSpPr/>
          <p:nvPr/>
        </p:nvSpPr>
        <p:spPr>
          <a:xfrm>
            <a:off x="11202950" y="5434202"/>
            <a:ext cx="5824728" cy="4665440"/>
          </a:xfrm>
          <a:custGeom>
            <a:rect b="b" l="l" r="r" t="t"/>
            <a:pathLst>
              <a:path extrusionOk="0" h="6220587" w="7766304">
                <a:moveTo>
                  <a:pt x="0" y="0"/>
                </a:moveTo>
                <a:lnTo>
                  <a:pt x="7766304" y="0"/>
                </a:lnTo>
                <a:lnTo>
                  <a:pt x="7766304" y="6220587"/>
                </a:lnTo>
                <a:lnTo>
                  <a:pt x="0" y="6220587"/>
                </a:lnTo>
                <a:lnTo>
                  <a:pt x="0" y="0"/>
                </a:lnTo>
                <a:close/>
              </a:path>
            </a:pathLst>
          </a:custGeom>
          <a:blipFill rotWithShape="1">
            <a:blip r:embed="rId5">
              <a:alphaModFix/>
            </a:blip>
            <a:stretch>
              <a:fillRect b="0" l="-3461" r="-3459" t="0"/>
            </a:stretch>
          </a:blipFill>
          <a:ln>
            <a:noFill/>
          </a:ln>
        </p:spPr>
      </p:sp>
      <p:sp>
        <p:nvSpPr>
          <p:cNvPr id="264" name="Google Shape;264;p12"/>
          <p:cNvSpPr txBox="1"/>
          <p:nvPr/>
        </p:nvSpPr>
        <p:spPr>
          <a:xfrm>
            <a:off x="1028700" y="3070712"/>
            <a:ext cx="8793567" cy="6111119"/>
          </a:xfrm>
          <a:prstGeom prst="rect">
            <a:avLst/>
          </a:prstGeom>
          <a:noFill/>
          <a:ln>
            <a:noFill/>
          </a:ln>
        </p:spPr>
        <p:txBody>
          <a:bodyPr anchorCtr="0" anchor="t" bIns="0" lIns="0" spcFirstLastPara="1" rIns="0" wrap="square" tIns="0">
            <a:spAutoFit/>
          </a:bodyPr>
          <a:lstStyle/>
          <a:p>
            <a:pPr indent="-447383" lvl="1" marL="894766" marR="0" rtl="0" algn="l">
              <a:lnSpc>
                <a:spcPct val="129995"/>
              </a:lnSpc>
              <a:spcBef>
                <a:spcPts val="0"/>
              </a:spcBef>
              <a:spcAft>
                <a:spcPts val="0"/>
              </a:spcAft>
              <a:buClr>
                <a:srgbClr val="000000"/>
              </a:buClr>
              <a:buSzPts val="4144"/>
              <a:buFont typeface="Arial"/>
              <a:buChar char="•"/>
            </a:pPr>
            <a:r>
              <a:rPr b="0" i="0" lang="en-US" sz="4144" u="none" cap="none" strike="noStrike">
                <a:solidFill>
                  <a:srgbClr val="000000"/>
                </a:solidFill>
                <a:latin typeface="Raleway"/>
                <a:ea typeface="Raleway"/>
                <a:cs typeface="Raleway"/>
                <a:sym typeface="Raleway"/>
              </a:rPr>
              <a:t>Kick-off meeting &amp; visiting the community in Rome</a:t>
            </a:r>
            <a:endParaRPr/>
          </a:p>
          <a:p>
            <a:pPr indent="-447383" lvl="1" marL="894766" marR="0" rtl="0" algn="l">
              <a:lnSpc>
                <a:spcPct val="129995"/>
              </a:lnSpc>
              <a:spcBef>
                <a:spcPts val="0"/>
              </a:spcBef>
              <a:spcAft>
                <a:spcPts val="0"/>
              </a:spcAft>
              <a:buClr>
                <a:srgbClr val="000000"/>
              </a:buClr>
              <a:buSzPts val="4144"/>
              <a:buFont typeface="Arial"/>
              <a:buChar char="•"/>
            </a:pPr>
            <a:r>
              <a:rPr b="0" i="0" lang="en-US" sz="4144" u="none" cap="none" strike="noStrike">
                <a:solidFill>
                  <a:srgbClr val="000000"/>
                </a:solidFill>
                <a:latin typeface="Raleway"/>
                <a:ea typeface="Raleway"/>
                <a:cs typeface="Raleway"/>
                <a:sym typeface="Raleway"/>
              </a:rPr>
              <a:t>Training for assistants &amp; visiting the community in Bologna</a:t>
            </a:r>
            <a:endParaRPr/>
          </a:p>
          <a:p>
            <a:pPr indent="-447383" lvl="1" marL="894766" marR="0" rtl="0" algn="l">
              <a:lnSpc>
                <a:spcPct val="129995"/>
              </a:lnSpc>
              <a:spcBef>
                <a:spcPts val="0"/>
              </a:spcBef>
              <a:spcAft>
                <a:spcPts val="0"/>
              </a:spcAft>
              <a:buClr>
                <a:srgbClr val="000000"/>
              </a:buClr>
              <a:buSzPts val="4144"/>
              <a:buFont typeface="Arial"/>
              <a:buChar char="•"/>
            </a:pPr>
            <a:r>
              <a:rPr b="0" i="0" lang="en-US" sz="4144" u="none" cap="none" strike="noStrike">
                <a:solidFill>
                  <a:srgbClr val="000000"/>
                </a:solidFill>
                <a:latin typeface="Raleway"/>
                <a:ea typeface="Raleway"/>
                <a:cs typeface="Raleway"/>
                <a:sym typeface="Raleway"/>
              </a:rPr>
              <a:t>Active holidays &amp; visiting the community in Slovenia</a:t>
            </a:r>
            <a:endParaRPr/>
          </a:p>
          <a:p>
            <a:pPr indent="-447383" lvl="1" marL="894766" marR="0" rtl="0" algn="l">
              <a:lnSpc>
                <a:spcPct val="129995"/>
              </a:lnSpc>
              <a:spcBef>
                <a:spcPts val="0"/>
              </a:spcBef>
              <a:spcAft>
                <a:spcPts val="0"/>
              </a:spcAft>
              <a:buClr>
                <a:srgbClr val="000000"/>
              </a:buClr>
              <a:buSzPts val="4144"/>
              <a:buFont typeface="Arial"/>
              <a:buChar char="•"/>
            </a:pPr>
            <a:r>
              <a:rPr b="0" i="0" lang="en-US" sz="4144" u="none" cap="none" strike="noStrike">
                <a:solidFill>
                  <a:srgbClr val="000000"/>
                </a:solidFill>
                <a:latin typeface="Raleway"/>
                <a:ea typeface="Raleway"/>
                <a:cs typeface="Raleway"/>
                <a:sym typeface="Raleway"/>
              </a:rPr>
              <a:t>Theater workshop in Rome</a:t>
            </a:r>
            <a:endParaRPr/>
          </a:p>
          <a:p>
            <a:pPr indent="-447383" lvl="1" marL="894766" marR="0" rtl="0" algn="l">
              <a:lnSpc>
                <a:spcPct val="129995"/>
              </a:lnSpc>
              <a:spcBef>
                <a:spcPts val="0"/>
              </a:spcBef>
              <a:spcAft>
                <a:spcPts val="0"/>
              </a:spcAft>
              <a:buClr>
                <a:srgbClr val="000000"/>
              </a:buClr>
              <a:buSzPts val="4144"/>
              <a:buFont typeface="Arial"/>
              <a:buChar char="•"/>
            </a:pPr>
            <a:r>
              <a:rPr b="0" i="0" lang="en-US" sz="4144" u="none" cap="none" strike="noStrike">
                <a:solidFill>
                  <a:srgbClr val="000000"/>
                </a:solidFill>
                <a:latin typeface="Raleway"/>
                <a:ea typeface="Raleway"/>
                <a:cs typeface="Raleway"/>
                <a:sym typeface="Raleway"/>
              </a:rPr>
              <a:t>Pizza Lab in Bologna</a:t>
            </a:r>
            <a:endParaRPr/>
          </a:p>
          <a:p>
            <a:pPr indent="-447383" lvl="1" marL="894766" marR="0" rtl="0" algn="l">
              <a:lnSpc>
                <a:spcPct val="129995"/>
              </a:lnSpc>
              <a:spcBef>
                <a:spcPts val="0"/>
              </a:spcBef>
              <a:spcAft>
                <a:spcPts val="0"/>
              </a:spcAft>
              <a:buClr>
                <a:srgbClr val="000000"/>
              </a:buClr>
              <a:buSzPts val="4144"/>
              <a:buFont typeface="Arial"/>
              <a:buChar char="•"/>
            </a:pPr>
            <a:r>
              <a:rPr b="0" i="0" lang="en-US" sz="4144" u="none" cap="none" strike="noStrike">
                <a:solidFill>
                  <a:srgbClr val="000000"/>
                </a:solidFill>
                <a:latin typeface="Raleway"/>
                <a:ea typeface="Raleway"/>
                <a:cs typeface="Raleway"/>
                <a:sym typeface="Raleway"/>
              </a:rPr>
              <a:t>Active holidays in Bologna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13"/>
          <p:cNvGrpSpPr/>
          <p:nvPr/>
        </p:nvGrpSpPr>
        <p:grpSpPr>
          <a:xfrm>
            <a:off x="9614500" y="597313"/>
            <a:ext cx="8122200" cy="2650688"/>
            <a:chOff x="0" y="-19050"/>
            <a:chExt cx="10829600" cy="3534250"/>
          </a:xfrm>
        </p:grpSpPr>
        <p:sp>
          <p:nvSpPr>
            <p:cNvPr id="274" name="Google Shape;274;p13"/>
            <p:cNvSpPr/>
            <p:nvPr/>
          </p:nvSpPr>
          <p:spPr>
            <a:xfrm>
              <a:off x="0" y="0"/>
              <a:ext cx="10829600" cy="3515200"/>
            </a:xfrm>
            <a:custGeom>
              <a:rect b="b" l="l" r="r" t="t"/>
              <a:pathLst>
                <a:path extrusionOk="0" h="3515200" w="10829600">
                  <a:moveTo>
                    <a:pt x="0" y="0"/>
                  </a:moveTo>
                  <a:lnTo>
                    <a:pt x="10829600" y="0"/>
                  </a:lnTo>
                  <a:lnTo>
                    <a:pt x="10829600" y="3515200"/>
                  </a:lnTo>
                  <a:lnTo>
                    <a:pt x="0" y="3515200"/>
                  </a:lnTo>
                  <a:close/>
                </a:path>
              </a:pathLst>
            </a:custGeom>
            <a:solidFill>
              <a:srgbClr val="000000">
                <a:alpha val="0"/>
              </a:srgbClr>
            </a:solidFill>
            <a:ln>
              <a:noFill/>
            </a:ln>
          </p:spPr>
        </p:sp>
        <p:sp>
          <p:nvSpPr>
            <p:cNvPr id="275" name="Google Shape;275;p13"/>
            <p:cNvSpPr txBox="1"/>
            <p:nvPr/>
          </p:nvSpPr>
          <p:spPr>
            <a:xfrm>
              <a:off x="0" y="-19050"/>
              <a:ext cx="10829600" cy="353425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7200" u="none" cap="none" strike="noStrike">
                  <a:solidFill>
                    <a:srgbClr val="00519E"/>
                  </a:solidFill>
                  <a:latin typeface="Raleway"/>
                  <a:ea typeface="Raleway"/>
                  <a:cs typeface="Raleway"/>
                  <a:sym typeface="Raleway"/>
                </a:rPr>
                <a:t>LEARNING MATERIAL</a:t>
              </a:r>
              <a:endParaRPr/>
            </a:p>
          </p:txBody>
        </p:sp>
      </p:grpSp>
      <p:cxnSp>
        <p:nvCxnSpPr>
          <p:cNvPr id="276" name="Google Shape;276;p13"/>
          <p:cNvCxnSpPr/>
          <p:nvPr/>
        </p:nvCxnSpPr>
        <p:spPr>
          <a:xfrm rot="38219">
            <a:off x="9779694" y="3238475"/>
            <a:ext cx="3427112" cy="0"/>
          </a:xfrm>
          <a:prstGeom prst="straightConnector1">
            <a:avLst/>
          </a:prstGeom>
          <a:noFill/>
          <a:ln cap="rnd" cmpd="sng" w="19050">
            <a:solidFill>
              <a:srgbClr val="00519E"/>
            </a:solidFill>
            <a:prstDash val="solid"/>
            <a:round/>
            <a:headEnd len="sm" w="sm" type="none"/>
            <a:tailEnd len="sm" w="sm" type="none"/>
          </a:ln>
        </p:spPr>
      </p:cxnSp>
      <p:sp>
        <p:nvSpPr>
          <p:cNvPr id="277" name="Google Shape;277;p13"/>
          <p:cNvSpPr/>
          <p:nvPr/>
        </p:nvSpPr>
        <p:spPr>
          <a:xfrm>
            <a:off x="1336100" y="456300"/>
            <a:ext cx="7058692" cy="2947035"/>
          </a:xfrm>
          <a:custGeom>
            <a:rect b="b" l="l" r="r" t="t"/>
            <a:pathLst>
              <a:path extrusionOk="0" h="3929380" w="9411589">
                <a:moveTo>
                  <a:pt x="0" y="0"/>
                </a:moveTo>
                <a:lnTo>
                  <a:pt x="9411589" y="0"/>
                </a:lnTo>
                <a:lnTo>
                  <a:pt x="9411589" y="3929380"/>
                </a:lnTo>
                <a:lnTo>
                  <a:pt x="0" y="3929380"/>
                </a:lnTo>
                <a:lnTo>
                  <a:pt x="0" y="0"/>
                </a:lnTo>
                <a:close/>
              </a:path>
            </a:pathLst>
          </a:custGeom>
          <a:blipFill rotWithShape="1">
            <a:blip r:embed="rId3">
              <a:alphaModFix/>
            </a:blip>
            <a:stretch>
              <a:fillRect b="0" l="0" r="0" t="0"/>
            </a:stretch>
          </a:blipFill>
          <a:ln>
            <a:noFill/>
          </a:ln>
        </p:spPr>
      </p:sp>
      <p:sp>
        <p:nvSpPr>
          <p:cNvPr id="278" name="Google Shape;278;p13">
            <a:hlinkClick r:id="rId4"/>
          </p:cNvPr>
          <p:cNvSpPr/>
          <p:nvPr/>
        </p:nvSpPr>
        <p:spPr>
          <a:xfrm>
            <a:off x="2555354" y="4690081"/>
            <a:ext cx="12797163" cy="3407245"/>
          </a:xfrm>
          <a:custGeom>
            <a:rect b="b" l="l" r="r" t="t"/>
            <a:pathLst>
              <a:path extrusionOk="0" h="3407245" w="12797163">
                <a:moveTo>
                  <a:pt x="0" y="0"/>
                </a:moveTo>
                <a:lnTo>
                  <a:pt x="12797163" y="0"/>
                </a:lnTo>
                <a:lnTo>
                  <a:pt x="12797163" y="3407245"/>
                </a:lnTo>
                <a:lnTo>
                  <a:pt x="0" y="340724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p:nvPr/>
        </p:nvSpPr>
        <p:spPr>
          <a:xfrm>
            <a:off x="1812948" y="387480"/>
            <a:ext cx="14662103" cy="9512039"/>
          </a:xfrm>
          <a:custGeom>
            <a:rect b="b" l="l" r="r" t="t"/>
            <a:pathLst>
              <a:path extrusionOk="0" h="9512039" w="14662103">
                <a:moveTo>
                  <a:pt x="0" y="0"/>
                </a:moveTo>
                <a:lnTo>
                  <a:pt x="14662104" y="0"/>
                </a:lnTo>
                <a:lnTo>
                  <a:pt x="14662104" y="9512040"/>
                </a:lnTo>
                <a:lnTo>
                  <a:pt x="0" y="951204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p:nvPr/>
        </p:nvSpPr>
        <p:spPr>
          <a:xfrm>
            <a:off x="9144000" y="250"/>
            <a:ext cx="9144000" cy="10287000"/>
          </a:xfrm>
          <a:custGeom>
            <a:rect b="b" l="l" r="r" t="t"/>
            <a:pathLst>
              <a:path extrusionOk="0" h="13716000" w="12192000">
                <a:moveTo>
                  <a:pt x="0" y="0"/>
                </a:moveTo>
                <a:lnTo>
                  <a:pt x="12192000" y="0"/>
                </a:lnTo>
                <a:lnTo>
                  <a:pt x="12192000" y="13716000"/>
                </a:lnTo>
                <a:lnTo>
                  <a:pt x="0" y="13716000"/>
                </a:lnTo>
                <a:close/>
              </a:path>
            </a:pathLst>
          </a:custGeom>
          <a:solidFill>
            <a:srgbClr val="00519E"/>
          </a:solidFill>
          <a:ln cap="flat" cmpd="sng" w="12700">
            <a:solidFill>
              <a:srgbClr val="000000"/>
            </a:solidFill>
            <a:prstDash val="solid"/>
            <a:round/>
            <a:headEnd len="sm" w="sm" type="none"/>
            <a:tailEnd len="sm" w="sm" type="none"/>
          </a:ln>
        </p:spPr>
      </p:sp>
      <p:cxnSp>
        <p:nvCxnSpPr>
          <p:cNvPr id="110" name="Google Shape;110;p2"/>
          <p:cNvCxnSpPr/>
          <p:nvPr/>
        </p:nvCxnSpPr>
        <p:spPr>
          <a:xfrm rot="134309">
            <a:off x="10039928" y="8981475"/>
            <a:ext cx="975444" cy="0"/>
          </a:xfrm>
          <a:prstGeom prst="straightConnector1">
            <a:avLst/>
          </a:prstGeom>
          <a:noFill/>
          <a:ln cap="rnd" cmpd="sng" w="19050">
            <a:solidFill>
              <a:srgbClr val="FFFFFF"/>
            </a:solidFill>
            <a:prstDash val="solid"/>
            <a:round/>
            <a:headEnd len="sm" w="sm" type="none"/>
            <a:tailEnd len="sm" w="sm" type="none"/>
          </a:ln>
        </p:spPr>
      </p:cxnSp>
      <p:grpSp>
        <p:nvGrpSpPr>
          <p:cNvPr id="111" name="Google Shape;111;p2"/>
          <p:cNvGrpSpPr/>
          <p:nvPr/>
        </p:nvGrpSpPr>
        <p:grpSpPr>
          <a:xfrm>
            <a:off x="478350" y="469506"/>
            <a:ext cx="8090400" cy="2643544"/>
            <a:chOff x="0" y="-9525"/>
            <a:chExt cx="10787200" cy="3524725"/>
          </a:xfrm>
        </p:grpSpPr>
        <p:sp>
          <p:nvSpPr>
            <p:cNvPr id="112" name="Google Shape;112;p2"/>
            <p:cNvSpPr/>
            <p:nvPr/>
          </p:nvSpPr>
          <p:spPr>
            <a:xfrm>
              <a:off x="0" y="0"/>
              <a:ext cx="10787200" cy="3515200"/>
            </a:xfrm>
            <a:custGeom>
              <a:rect b="b" l="l" r="r" t="t"/>
              <a:pathLst>
                <a:path extrusionOk="0" h="3515200" w="10787200">
                  <a:moveTo>
                    <a:pt x="0" y="0"/>
                  </a:moveTo>
                  <a:lnTo>
                    <a:pt x="10787200" y="0"/>
                  </a:lnTo>
                  <a:lnTo>
                    <a:pt x="10787200" y="3515200"/>
                  </a:lnTo>
                  <a:lnTo>
                    <a:pt x="0" y="3515200"/>
                  </a:lnTo>
                  <a:close/>
                </a:path>
              </a:pathLst>
            </a:custGeom>
            <a:solidFill>
              <a:srgbClr val="000000">
                <a:alpha val="0"/>
              </a:srgbClr>
            </a:solidFill>
            <a:ln>
              <a:noFill/>
            </a:ln>
          </p:spPr>
        </p:sp>
        <p:sp>
          <p:nvSpPr>
            <p:cNvPr id="113" name="Google Shape;113;p2"/>
            <p:cNvSpPr txBox="1"/>
            <p:nvPr/>
          </p:nvSpPr>
          <p:spPr>
            <a:xfrm>
              <a:off x="0" y="-9525"/>
              <a:ext cx="10787200" cy="352472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6000" u="none" cap="none" strike="noStrike">
                  <a:solidFill>
                    <a:srgbClr val="00519E"/>
                  </a:solidFill>
                  <a:latin typeface="Raleway"/>
                  <a:ea typeface="Raleway"/>
                  <a:cs typeface="Raleway"/>
                  <a:sym typeface="Raleway"/>
                </a:rPr>
                <a:t>Project Context</a:t>
              </a:r>
              <a:endParaRPr/>
            </a:p>
          </p:txBody>
        </p:sp>
      </p:grpSp>
      <p:grpSp>
        <p:nvGrpSpPr>
          <p:cNvPr id="114" name="Google Shape;114;p2"/>
          <p:cNvGrpSpPr/>
          <p:nvPr/>
        </p:nvGrpSpPr>
        <p:grpSpPr>
          <a:xfrm>
            <a:off x="9879000" y="1398394"/>
            <a:ext cx="7674000" cy="7440206"/>
            <a:chOff x="0" y="-66675"/>
            <a:chExt cx="10232000" cy="9920275"/>
          </a:xfrm>
        </p:grpSpPr>
        <p:sp>
          <p:nvSpPr>
            <p:cNvPr id="115" name="Google Shape;115;p2"/>
            <p:cNvSpPr/>
            <p:nvPr/>
          </p:nvSpPr>
          <p:spPr>
            <a:xfrm>
              <a:off x="0" y="0"/>
              <a:ext cx="10232000" cy="9853600"/>
            </a:xfrm>
            <a:custGeom>
              <a:rect b="b" l="l" r="r" t="t"/>
              <a:pathLst>
                <a:path extrusionOk="0" h="9853600" w="10232000">
                  <a:moveTo>
                    <a:pt x="0" y="0"/>
                  </a:moveTo>
                  <a:lnTo>
                    <a:pt x="10232000" y="0"/>
                  </a:lnTo>
                  <a:lnTo>
                    <a:pt x="10232000" y="9853600"/>
                  </a:lnTo>
                  <a:lnTo>
                    <a:pt x="0" y="9853600"/>
                  </a:lnTo>
                  <a:close/>
                </a:path>
              </a:pathLst>
            </a:custGeom>
            <a:solidFill>
              <a:srgbClr val="000000">
                <a:alpha val="0"/>
              </a:srgbClr>
            </a:solidFill>
            <a:ln>
              <a:noFill/>
            </a:ln>
          </p:spPr>
        </p:sp>
        <p:sp>
          <p:nvSpPr>
            <p:cNvPr id="116" name="Google Shape;116;p2"/>
            <p:cNvSpPr txBox="1"/>
            <p:nvPr/>
          </p:nvSpPr>
          <p:spPr>
            <a:xfrm>
              <a:off x="0" y="-66675"/>
              <a:ext cx="10232000" cy="9920275"/>
            </a:xfrm>
            <a:prstGeom prst="rect">
              <a:avLst/>
            </a:prstGeom>
            <a:noFill/>
            <a:ln>
              <a:noFill/>
            </a:ln>
          </p:spPr>
          <p:txBody>
            <a:bodyPr anchorCtr="0" anchor="ctr" bIns="0" lIns="0" spcFirstLastPara="1" rIns="0" wrap="square" tIns="0">
              <a:noAutofit/>
            </a:bodyPr>
            <a:lstStyle/>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Titolo:</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Titolo del libro</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Autore:</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Nome dell’autore</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Casa editrice:</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Nome della casa editrice</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Data di pubblicazione:</a:t>
              </a:r>
              <a:endParaRPr/>
            </a:p>
            <a:p>
              <a:pPr indent="0" lvl="0" marL="0" marR="0" rtl="0" algn="l">
                <a:lnSpc>
                  <a:spcPct val="137972"/>
                </a:lnSpc>
                <a:spcBef>
                  <a:spcPts val="0"/>
                </a:spcBef>
                <a:spcAft>
                  <a:spcPts val="0"/>
                </a:spcAft>
                <a:buNone/>
              </a:pPr>
              <a:r>
                <a:rPr b="0" i="0" lang="en-US" sz="3600" u="none" cap="none" strike="noStrike">
                  <a:solidFill>
                    <a:srgbClr val="00519E"/>
                  </a:solidFill>
                  <a:latin typeface="Roboto"/>
                  <a:ea typeface="Roboto"/>
                  <a:cs typeface="Roboto"/>
                  <a:sym typeface="Roboto"/>
                </a:rPr>
                <a:t>20XX</a:t>
              </a:r>
              <a:endParaRPr/>
            </a:p>
          </p:txBody>
        </p:sp>
      </p:grpSp>
      <p:sp>
        <p:nvSpPr>
          <p:cNvPr id="117" name="Google Shape;117;p2"/>
          <p:cNvSpPr txBox="1"/>
          <p:nvPr/>
        </p:nvSpPr>
        <p:spPr>
          <a:xfrm>
            <a:off x="683492" y="3187827"/>
            <a:ext cx="8070150" cy="6622923"/>
          </a:xfrm>
          <a:prstGeom prst="rect">
            <a:avLst/>
          </a:prstGeom>
          <a:noFill/>
          <a:ln>
            <a:noFill/>
          </a:ln>
        </p:spPr>
        <p:txBody>
          <a:bodyPr anchorCtr="0" anchor="t" bIns="0" lIns="0" spcFirstLastPara="1" rIns="0" wrap="square" tIns="0">
            <a:spAutoFit/>
          </a:bodyPr>
          <a:lstStyle/>
          <a:p>
            <a:pPr indent="0" lvl="0" marL="0" marR="0" rtl="0" algn="ctr">
              <a:lnSpc>
                <a:spcPct val="138000"/>
              </a:lnSpc>
              <a:spcBef>
                <a:spcPts val="0"/>
              </a:spcBef>
              <a:spcAft>
                <a:spcPts val="0"/>
              </a:spcAft>
              <a:buNone/>
            </a:pPr>
            <a:r>
              <a:rPr b="1" i="0" lang="en-US" sz="3200" u="none" cap="none" strike="noStrike">
                <a:solidFill>
                  <a:srgbClr val="757575"/>
                </a:solidFill>
                <a:latin typeface="Lato"/>
                <a:ea typeface="Lato"/>
                <a:cs typeface="Lato"/>
                <a:sym typeface="Lato"/>
              </a:rPr>
              <a:t>EU Erasmus+ project</a:t>
            </a:r>
            <a:endParaRPr/>
          </a:p>
          <a:p>
            <a:pPr indent="0" lvl="0" marL="0" marR="0" rtl="0" algn="ctr">
              <a:lnSpc>
                <a:spcPct val="138000"/>
              </a:lnSpc>
              <a:spcBef>
                <a:spcPts val="0"/>
              </a:spcBef>
              <a:spcAft>
                <a:spcPts val="0"/>
              </a:spcAft>
              <a:buNone/>
            </a:pPr>
            <a:r>
              <a:rPr b="0" i="0" lang="en-US" sz="3200" u="none" cap="none" strike="noStrike">
                <a:solidFill>
                  <a:srgbClr val="757575"/>
                </a:solidFill>
                <a:latin typeface="Lato"/>
                <a:ea typeface="Lato"/>
                <a:cs typeface="Lato"/>
                <a:sym typeface="Lato"/>
              </a:rPr>
              <a:t>The road to autonomy and wider inclusion for people with intellectual disabilities</a:t>
            </a:r>
            <a:endParaRPr/>
          </a:p>
          <a:p>
            <a:pPr indent="0" lvl="0" marL="0" marR="0" rtl="0" algn="ctr">
              <a:lnSpc>
                <a:spcPct val="138000"/>
              </a:lnSpc>
              <a:spcBef>
                <a:spcPts val="0"/>
              </a:spcBef>
              <a:spcAft>
                <a:spcPts val="0"/>
              </a:spcAft>
              <a:buNone/>
            </a:pPr>
            <a:r>
              <a:t/>
            </a:r>
            <a:endParaRPr b="0" i="0" sz="3200" u="none" cap="none" strike="noStrike">
              <a:solidFill>
                <a:srgbClr val="757575"/>
              </a:solidFill>
              <a:latin typeface="Lato"/>
              <a:ea typeface="Lato"/>
              <a:cs typeface="Lato"/>
              <a:sym typeface="Lato"/>
            </a:endParaRPr>
          </a:p>
          <a:p>
            <a:pPr indent="0" lvl="0" marL="0" marR="0" rtl="0" algn="ctr">
              <a:lnSpc>
                <a:spcPct val="138000"/>
              </a:lnSpc>
              <a:spcBef>
                <a:spcPts val="0"/>
              </a:spcBef>
              <a:spcAft>
                <a:spcPts val="0"/>
              </a:spcAft>
              <a:buNone/>
            </a:pPr>
            <a:r>
              <a:rPr b="0" i="0" lang="en-US" sz="3200" u="none" cap="none" strike="noStrike">
                <a:solidFill>
                  <a:srgbClr val="757575"/>
                </a:solidFill>
                <a:latin typeface="Lato"/>
                <a:ea typeface="Lato"/>
                <a:cs typeface="Lato"/>
                <a:sym typeface="Lato"/>
              </a:rPr>
              <a:t>Learning to cope with the separation from the family: After Us</a:t>
            </a:r>
            <a:endParaRPr/>
          </a:p>
          <a:p>
            <a:pPr indent="0" lvl="0" marL="0" marR="0" rtl="0" algn="ctr">
              <a:lnSpc>
                <a:spcPct val="138000"/>
              </a:lnSpc>
              <a:spcBef>
                <a:spcPts val="0"/>
              </a:spcBef>
              <a:spcAft>
                <a:spcPts val="0"/>
              </a:spcAft>
              <a:buNone/>
            </a:pPr>
            <a:r>
              <a:t/>
            </a:r>
            <a:endParaRPr b="0" i="0" sz="3200" u="none" cap="none" strike="noStrike">
              <a:solidFill>
                <a:srgbClr val="757575"/>
              </a:solidFill>
              <a:latin typeface="Lato"/>
              <a:ea typeface="Lato"/>
              <a:cs typeface="Lato"/>
              <a:sym typeface="Lato"/>
            </a:endParaRPr>
          </a:p>
          <a:p>
            <a:pPr indent="0" lvl="0" marL="0" marR="0" rtl="0" algn="ctr">
              <a:lnSpc>
                <a:spcPct val="138000"/>
              </a:lnSpc>
              <a:spcBef>
                <a:spcPts val="0"/>
              </a:spcBef>
              <a:spcAft>
                <a:spcPts val="0"/>
              </a:spcAft>
              <a:buNone/>
            </a:pPr>
            <a:r>
              <a:rPr b="1" i="0" lang="en-US" sz="3200" u="sng" cap="none" strike="noStrike">
                <a:solidFill>
                  <a:srgbClr val="757575"/>
                </a:solidFill>
                <a:latin typeface="Lato"/>
                <a:ea typeface="Lato"/>
                <a:cs typeface="Lato"/>
                <a:sym typeface="Lato"/>
              </a:rPr>
              <a:t>Focus</a:t>
            </a:r>
            <a:endParaRPr/>
          </a:p>
          <a:p>
            <a:pPr indent="0" lvl="0" marL="0" marR="0" rtl="0" algn="ctr">
              <a:lnSpc>
                <a:spcPct val="138000"/>
              </a:lnSpc>
              <a:spcBef>
                <a:spcPts val="0"/>
              </a:spcBef>
              <a:spcAft>
                <a:spcPts val="0"/>
              </a:spcAft>
              <a:buNone/>
            </a:pPr>
            <a:r>
              <a:rPr b="0" i="0" lang="en-US" sz="3200" u="none" cap="none" strike="noStrike">
                <a:solidFill>
                  <a:srgbClr val="757575"/>
                </a:solidFill>
                <a:latin typeface="Lato"/>
                <a:ea typeface="Lato"/>
                <a:cs typeface="Lato"/>
                <a:sym typeface="Lato"/>
              </a:rPr>
              <a:t>Autonomy, inclusion, and dignity for adults with intellectual disabilities</a:t>
            </a:r>
            <a:endParaRPr/>
          </a:p>
          <a:p>
            <a:pPr indent="0" lvl="0" marL="0" marR="0" rtl="0" algn="ctr">
              <a:lnSpc>
                <a:spcPct val="138000"/>
              </a:lnSpc>
              <a:spcBef>
                <a:spcPts val="0"/>
              </a:spcBef>
              <a:spcAft>
                <a:spcPts val="0"/>
              </a:spcAft>
              <a:buNone/>
            </a:pPr>
            <a:r>
              <a:t/>
            </a:r>
            <a:endParaRPr b="0" i="0" sz="3200" u="none" cap="none" strike="noStrike">
              <a:solidFill>
                <a:srgbClr val="757575"/>
              </a:solidFill>
              <a:latin typeface="Lato"/>
              <a:ea typeface="Lato"/>
              <a:cs typeface="Lato"/>
              <a:sym typeface="Lato"/>
            </a:endParaRPr>
          </a:p>
          <a:p>
            <a:pPr indent="0" lvl="0" marL="0" marR="0" rtl="0" algn="just">
              <a:lnSpc>
                <a:spcPct val="138000"/>
              </a:lnSpc>
              <a:spcBef>
                <a:spcPts val="0"/>
              </a:spcBef>
              <a:spcAft>
                <a:spcPts val="0"/>
              </a:spcAft>
              <a:buNone/>
            </a:pPr>
            <a:r>
              <a:t/>
            </a:r>
            <a:endParaRPr b="0" i="0" sz="3200" u="none" cap="none" strike="noStrike">
              <a:solidFill>
                <a:srgbClr val="757575"/>
              </a:solidFill>
              <a:latin typeface="Lato"/>
              <a:ea typeface="Lato"/>
              <a:cs typeface="Lato"/>
              <a:sym typeface="Lato"/>
            </a:endParaRPr>
          </a:p>
        </p:txBody>
      </p:sp>
      <p:sp>
        <p:nvSpPr>
          <p:cNvPr id="118" name="Google Shape;118;p2"/>
          <p:cNvSpPr/>
          <p:nvPr/>
        </p:nvSpPr>
        <p:spPr>
          <a:xfrm>
            <a:off x="9670800" y="408240"/>
            <a:ext cx="8090440" cy="9470517"/>
          </a:xfrm>
          <a:custGeom>
            <a:rect b="b" l="l" r="r" t="t"/>
            <a:pathLst>
              <a:path extrusionOk="0" h="12627356" w="10787253">
                <a:moveTo>
                  <a:pt x="0" y="0"/>
                </a:moveTo>
                <a:lnTo>
                  <a:pt x="10787253" y="0"/>
                </a:lnTo>
                <a:lnTo>
                  <a:pt x="10787253" y="12627356"/>
                </a:lnTo>
                <a:lnTo>
                  <a:pt x="0" y="12627356"/>
                </a:lnTo>
                <a:lnTo>
                  <a:pt x="0" y="0"/>
                </a:lnTo>
                <a:close/>
              </a:path>
            </a:pathLst>
          </a:custGeom>
          <a:blipFill rotWithShape="1">
            <a:blip r:embed="rId3">
              <a:alphaModFix/>
            </a:blip>
            <a:stretch>
              <a:fillRect b="-45107" l="0" r="0" t="-45107"/>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p:nvPr/>
        </p:nvSpPr>
        <p:spPr>
          <a:xfrm>
            <a:off x="0" y="0"/>
            <a:ext cx="18322195" cy="4969192"/>
          </a:xfrm>
          <a:custGeom>
            <a:rect b="b" l="l" r="r" t="t"/>
            <a:pathLst>
              <a:path extrusionOk="0" h="6625590" w="24429593">
                <a:moveTo>
                  <a:pt x="0" y="0"/>
                </a:moveTo>
                <a:lnTo>
                  <a:pt x="24429593" y="0"/>
                </a:lnTo>
                <a:lnTo>
                  <a:pt x="24429593" y="6625590"/>
                </a:lnTo>
                <a:lnTo>
                  <a:pt x="0" y="6625590"/>
                </a:lnTo>
                <a:close/>
              </a:path>
            </a:pathLst>
          </a:custGeom>
          <a:solidFill>
            <a:srgbClr val="00519E"/>
          </a:solidFill>
          <a:ln cap="flat" cmpd="sng" w="12700">
            <a:solidFill>
              <a:srgbClr val="000000"/>
            </a:solidFill>
            <a:prstDash val="solid"/>
            <a:round/>
            <a:headEnd len="sm" w="sm" type="none"/>
            <a:tailEnd len="sm" w="sm" type="none"/>
          </a:ln>
        </p:spPr>
      </p:sp>
      <p:sp>
        <p:nvSpPr>
          <p:cNvPr id="128" name="Google Shape;128;p3"/>
          <p:cNvSpPr/>
          <p:nvPr/>
        </p:nvSpPr>
        <p:spPr>
          <a:xfrm>
            <a:off x="7432478" y="2280226"/>
            <a:ext cx="3457243" cy="3457243"/>
          </a:xfrm>
          <a:custGeom>
            <a:rect b="b" l="l" r="r" t="t"/>
            <a:pathLst>
              <a:path extrusionOk="0"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rotWithShape="1">
            <a:blip r:embed="rId3">
              <a:alphaModFix/>
            </a:blip>
            <a:stretch>
              <a:fillRect b="0" l="-2541" r="-2541" t="0"/>
            </a:stretch>
          </a:blip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13175722" y="2280226"/>
            <a:ext cx="3457243" cy="3457243"/>
          </a:xfrm>
          <a:custGeom>
            <a:rect b="b" l="l" r="r" t="t"/>
            <a:pathLst>
              <a:path extrusionOk="0"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rotWithShape="1">
            <a:blip r:embed="rId4">
              <a:alphaModFix/>
            </a:blip>
            <a:stretch>
              <a:fillRect b="0" l="-9233" r="-9234" t="0"/>
            </a:stretch>
          </a:blipFill>
          <a:ln cap="sq" cmpd="sng" w="9525">
            <a:solidFill>
              <a:srgbClr val="00519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1760825" y="2349673"/>
            <a:ext cx="3387797" cy="3387797"/>
          </a:xfrm>
          <a:custGeom>
            <a:rect b="b" l="l" r="r" t="t"/>
            <a:pathLst>
              <a:path extrusionOk="0"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lnTo>
                  <a:pt x="6858000" y="0"/>
                </a:lnTo>
                <a:close/>
              </a:path>
            </a:pathLst>
          </a:custGeom>
          <a:blipFill rotWithShape="1">
            <a:blip r:embed="rId5">
              <a:alphaModFix/>
            </a:blip>
            <a:stretch>
              <a:fillRect b="0" l="0" r="0" t="0"/>
            </a:stretch>
          </a:blipFill>
          <a:ln cap="sq" cmpd="sng" w="9525">
            <a:solidFill>
              <a:srgbClr val="00519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714825" y="666150"/>
            <a:ext cx="1685835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FFFFFF"/>
                </a:solidFill>
                <a:latin typeface="Raleway"/>
                <a:ea typeface="Raleway"/>
                <a:cs typeface="Raleway"/>
                <a:sym typeface="Raleway"/>
              </a:rPr>
              <a:t>Partners</a:t>
            </a:r>
            <a:endParaRPr/>
          </a:p>
        </p:txBody>
      </p:sp>
      <p:sp>
        <p:nvSpPr>
          <p:cNvPr id="132" name="Google Shape;132;p3"/>
          <p:cNvSpPr txBox="1"/>
          <p:nvPr/>
        </p:nvSpPr>
        <p:spPr>
          <a:xfrm>
            <a:off x="1334025" y="5861849"/>
            <a:ext cx="4171950" cy="1106691"/>
          </a:xfrm>
          <a:prstGeom prst="rect">
            <a:avLst/>
          </a:prstGeom>
          <a:noFill/>
          <a:ln>
            <a:noFill/>
          </a:ln>
        </p:spPr>
        <p:txBody>
          <a:bodyPr anchorCtr="0" anchor="t" bIns="0" lIns="0" spcFirstLastPara="1" rIns="0" wrap="square" tIns="0">
            <a:spAutoFit/>
          </a:bodyPr>
          <a:lstStyle/>
          <a:p>
            <a:pPr indent="0" lvl="0" marL="0" marR="0" rtl="0" algn="ctr">
              <a:lnSpc>
                <a:spcPct val="137972"/>
              </a:lnSpc>
              <a:spcBef>
                <a:spcPts val="0"/>
              </a:spcBef>
              <a:spcAft>
                <a:spcPts val="0"/>
              </a:spcAft>
              <a:buNone/>
            </a:pPr>
            <a:r>
              <a:rPr b="1" i="0" lang="en-US" sz="3255" u="none" cap="none" strike="noStrike">
                <a:solidFill>
                  <a:srgbClr val="FB8C00"/>
                </a:solidFill>
                <a:latin typeface="Lato"/>
                <a:ea typeface="Lato"/>
                <a:cs typeface="Lato"/>
                <a:sym typeface="Lato"/>
              </a:rPr>
              <a:t>Društvo Barka (Slovenia) </a:t>
            </a:r>
            <a:endParaRPr/>
          </a:p>
        </p:txBody>
      </p:sp>
      <p:sp>
        <p:nvSpPr>
          <p:cNvPr id="133" name="Google Shape;133;p3"/>
          <p:cNvSpPr txBox="1"/>
          <p:nvPr/>
        </p:nvSpPr>
        <p:spPr>
          <a:xfrm>
            <a:off x="7058017" y="5861849"/>
            <a:ext cx="4171950" cy="1106691"/>
          </a:xfrm>
          <a:prstGeom prst="rect">
            <a:avLst/>
          </a:prstGeom>
          <a:noFill/>
          <a:ln>
            <a:noFill/>
          </a:ln>
        </p:spPr>
        <p:txBody>
          <a:bodyPr anchorCtr="0" anchor="t" bIns="0" lIns="0" spcFirstLastPara="1" rIns="0" wrap="square" tIns="0">
            <a:spAutoFit/>
          </a:bodyPr>
          <a:lstStyle/>
          <a:p>
            <a:pPr indent="0" lvl="0" marL="0" marR="0" rtl="0" algn="ctr">
              <a:lnSpc>
                <a:spcPct val="137972"/>
              </a:lnSpc>
              <a:spcBef>
                <a:spcPts val="0"/>
              </a:spcBef>
              <a:spcAft>
                <a:spcPts val="0"/>
              </a:spcAft>
              <a:buNone/>
            </a:pPr>
            <a:r>
              <a:rPr b="1" i="0" lang="en-US" sz="3255" u="none" cap="none" strike="noStrike">
                <a:solidFill>
                  <a:srgbClr val="FB8C00"/>
                </a:solidFill>
                <a:latin typeface="Lato"/>
                <a:ea typeface="Lato"/>
                <a:cs typeface="Lato"/>
                <a:sym typeface="Lato"/>
              </a:rPr>
              <a:t>L’Arcobaleno (Bologna, Italy)</a:t>
            </a:r>
            <a:endParaRPr/>
          </a:p>
        </p:txBody>
      </p:sp>
      <p:sp>
        <p:nvSpPr>
          <p:cNvPr id="134" name="Google Shape;134;p3"/>
          <p:cNvSpPr txBox="1"/>
          <p:nvPr/>
        </p:nvSpPr>
        <p:spPr>
          <a:xfrm>
            <a:off x="12782011" y="5861849"/>
            <a:ext cx="4171950" cy="1106691"/>
          </a:xfrm>
          <a:prstGeom prst="rect">
            <a:avLst/>
          </a:prstGeom>
          <a:noFill/>
          <a:ln>
            <a:noFill/>
          </a:ln>
        </p:spPr>
        <p:txBody>
          <a:bodyPr anchorCtr="0" anchor="t" bIns="0" lIns="0" spcFirstLastPara="1" rIns="0" wrap="square" tIns="0">
            <a:spAutoFit/>
          </a:bodyPr>
          <a:lstStyle/>
          <a:p>
            <a:pPr indent="0" lvl="0" marL="0" marR="0" rtl="0" algn="ctr">
              <a:lnSpc>
                <a:spcPct val="138014"/>
              </a:lnSpc>
              <a:spcBef>
                <a:spcPts val="0"/>
              </a:spcBef>
              <a:spcAft>
                <a:spcPts val="0"/>
              </a:spcAft>
              <a:buNone/>
            </a:pPr>
            <a:r>
              <a:rPr b="1" i="0" lang="en-US" sz="3254" u="none" cap="none" strike="noStrike">
                <a:solidFill>
                  <a:srgbClr val="FB8C00"/>
                </a:solidFill>
                <a:latin typeface="Lato"/>
                <a:ea typeface="Lato"/>
                <a:cs typeface="Lato"/>
                <a:sym typeface="Lato"/>
              </a:rPr>
              <a:t>Il Chicco </a:t>
            </a:r>
            <a:endParaRPr/>
          </a:p>
          <a:p>
            <a:pPr indent="0" lvl="0" marL="0" marR="0" rtl="0" algn="ctr">
              <a:lnSpc>
                <a:spcPct val="137972"/>
              </a:lnSpc>
              <a:spcBef>
                <a:spcPts val="0"/>
              </a:spcBef>
              <a:spcAft>
                <a:spcPts val="0"/>
              </a:spcAft>
              <a:buNone/>
            </a:pPr>
            <a:r>
              <a:rPr b="1" i="0" lang="en-US" sz="3255" u="none" cap="none" strike="noStrike">
                <a:solidFill>
                  <a:srgbClr val="FB8C00"/>
                </a:solidFill>
                <a:latin typeface="Lato"/>
                <a:ea typeface="Lato"/>
                <a:cs typeface="Lato"/>
                <a:sym typeface="Lato"/>
              </a:rPr>
              <a:t>(Rome, Italy)</a:t>
            </a:r>
            <a:endParaRPr/>
          </a:p>
        </p:txBody>
      </p:sp>
      <p:sp>
        <p:nvSpPr>
          <p:cNvPr id="135" name="Google Shape;135;p3"/>
          <p:cNvSpPr txBox="1"/>
          <p:nvPr/>
        </p:nvSpPr>
        <p:spPr>
          <a:xfrm>
            <a:off x="1334025" y="7442875"/>
            <a:ext cx="15393000" cy="2731200"/>
          </a:xfrm>
          <a:prstGeom prst="rect">
            <a:avLst/>
          </a:prstGeom>
          <a:noFill/>
          <a:ln>
            <a:noFill/>
          </a:ln>
        </p:spPr>
        <p:txBody>
          <a:bodyPr anchorCtr="0" anchor="t" bIns="0" lIns="0" spcFirstLastPara="1" rIns="0" wrap="square" tIns="0">
            <a:spAutoFit/>
          </a:bodyPr>
          <a:lstStyle/>
          <a:p>
            <a:pPr indent="0" lvl="0" marL="0" marR="0" rtl="0" algn="ctr">
              <a:lnSpc>
                <a:spcPct val="129987"/>
              </a:lnSpc>
              <a:spcBef>
                <a:spcPts val="0"/>
              </a:spcBef>
              <a:spcAft>
                <a:spcPts val="0"/>
              </a:spcAft>
              <a:buNone/>
            </a:pPr>
            <a:r>
              <a:rPr b="1" i="0" lang="en-US" sz="4929" u="none" cap="none" strike="noStrike">
                <a:solidFill>
                  <a:srgbClr val="737373"/>
                </a:solidFill>
                <a:latin typeface="Raleway"/>
                <a:ea typeface="Raleway"/>
                <a:cs typeface="Raleway"/>
                <a:sym typeface="Raleway"/>
              </a:rPr>
              <a:t>Coordinated by Društvo Barka (Slovenia) with partners l’Arcobaleno (Bologna, Italy) and </a:t>
            </a:r>
            <a:endParaRPr sz="900"/>
          </a:p>
          <a:p>
            <a:pPr indent="0" lvl="0" marL="0" marR="0" rtl="0" algn="ctr">
              <a:lnSpc>
                <a:spcPct val="129987"/>
              </a:lnSpc>
              <a:spcBef>
                <a:spcPts val="0"/>
              </a:spcBef>
              <a:spcAft>
                <a:spcPts val="0"/>
              </a:spcAft>
              <a:buNone/>
            </a:pPr>
            <a:r>
              <a:rPr b="1" i="0" lang="en-US" sz="4929" u="none" cap="none" strike="noStrike">
                <a:solidFill>
                  <a:srgbClr val="737373"/>
                </a:solidFill>
                <a:latin typeface="Raleway"/>
                <a:ea typeface="Raleway"/>
                <a:cs typeface="Raleway"/>
                <a:sym typeface="Raleway"/>
              </a:rPr>
              <a:t>Il Chicco (Rome, Italy)</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4"/>
          <p:cNvGrpSpPr/>
          <p:nvPr/>
        </p:nvGrpSpPr>
        <p:grpSpPr>
          <a:xfrm>
            <a:off x="16410739" y="8409739"/>
            <a:ext cx="1877261" cy="1877261"/>
            <a:chOff x="0" y="0"/>
            <a:chExt cx="2503014" cy="2503014"/>
          </a:xfrm>
        </p:grpSpPr>
        <p:sp>
          <p:nvSpPr>
            <p:cNvPr id="145" name="Google Shape;145;p4"/>
            <p:cNvSpPr/>
            <p:nvPr/>
          </p:nvSpPr>
          <p:spPr>
            <a:xfrm>
              <a:off x="1251507" y="1251507"/>
              <a:ext cx="1251507" cy="1251507"/>
            </a:xfrm>
            <a:custGeom>
              <a:rect b="b" l="l" r="r" t="t"/>
              <a:pathLst>
                <a:path extrusionOk="0" h="1913890" w="1913890">
                  <a:moveTo>
                    <a:pt x="0" y="0"/>
                  </a:moveTo>
                  <a:lnTo>
                    <a:pt x="1913890" y="0"/>
                  </a:lnTo>
                  <a:lnTo>
                    <a:pt x="1913890" y="1913890"/>
                  </a:lnTo>
                  <a:lnTo>
                    <a:pt x="0" y="1913890"/>
                  </a:lnTo>
                  <a:close/>
                </a:path>
              </a:pathLst>
            </a:custGeom>
            <a:solidFill>
              <a:srgbClr val="00519E"/>
            </a:solidFill>
            <a:ln>
              <a:noFill/>
            </a:ln>
          </p:spPr>
        </p:sp>
        <p:sp>
          <p:nvSpPr>
            <p:cNvPr id="146" name="Google Shape;146;p4"/>
            <p:cNvSpPr/>
            <p:nvPr/>
          </p:nvSpPr>
          <p:spPr>
            <a:xfrm>
              <a:off x="1251507" y="0"/>
              <a:ext cx="1251507" cy="1251507"/>
            </a:xfrm>
            <a:custGeom>
              <a:rect b="b" l="l" r="r" t="t"/>
              <a:pathLst>
                <a:path extrusionOk="0" h="1913890" w="1913890">
                  <a:moveTo>
                    <a:pt x="0" y="0"/>
                  </a:moveTo>
                  <a:lnTo>
                    <a:pt x="1913890" y="0"/>
                  </a:lnTo>
                  <a:lnTo>
                    <a:pt x="1913890" y="1913890"/>
                  </a:lnTo>
                  <a:lnTo>
                    <a:pt x="0" y="1913890"/>
                  </a:lnTo>
                  <a:close/>
                </a:path>
              </a:pathLst>
            </a:custGeom>
            <a:solidFill>
              <a:srgbClr val="00519E"/>
            </a:solidFill>
            <a:ln>
              <a:noFill/>
            </a:ln>
          </p:spPr>
        </p:sp>
        <p:sp>
          <p:nvSpPr>
            <p:cNvPr id="147" name="Google Shape;147;p4"/>
            <p:cNvSpPr/>
            <p:nvPr/>
          </p:nvSpPr>
          <p:spPr>
            <a:xfrm>
              <a:off x="0" y="1251507"/>
              <a:ext cx="1251507" cy="1251507"/>
            </a:xfrm>
            <a:custGeom>
              <a:rect b="b" l="l" r="r" t="t"/>
              <a:pathLst>
                <a:path extrusionOk="0" h="1913890" w="1913890">
                  <a:moveTo>
                    <a:pt x="0" y="0"/>
                  </a:moveTo>
                  <a:lnTo>
                    <a:pt x="1913890" y="0"/>
                  </a:lnTo>
                  <a:lnTo>
                    <a:pt x="1913890" y="1913890"/>
                  </a:lnTo>
                  <a:lnTo>
                    <a:pt x="0" y="1913890"/>
                  </a:lnTo>
                  <a:close/>
                </a:path>
              </a:pathLst>
            </a:custGeom>
            <a:solidFill>
              <a:srgbClr val="00519E"/>
            </a:solidFill>
            <a:ln>
              <a:noFill/>
            </a:ln>
          </p:spPr>
        </p:sp>
      </p:grpSp>
      <p:sp>
        <p:nvSpPr>
          <p:cNvPr id="148" name="Google Shape;148;p4"/>
          <p:cNvSpPr/>
          <p:nvPr/>
        </p:nvSpPr>
        <p:spPr>
          <a:xfrm>
            <a:off x="1763752" y="2699688"/>
            <a:ext cx="1640525" cy="1640525"/>
          </a:xfrm>
          <a:custGeom>
            <a:rect b="b" l="l" r="r" t="t"/>
            <a:pathLst>
              <a:path extrusionOk="0" h="1640525" w="1640525">
                <a:moveTo>
                  <a:pt x="0" y="0"/>
                </a:moveTo>
                <a:lnTo>
                  <a:pt x="1640525" y="0"/>
                </a:lnTo>
                <a:lnTo>
                  <a:pt x="1640525" y="1640525"/>
                </a:lnTo>
                <a:lnTo>
                  <a:pt x="0" y="1640525"/>
                </a:lnTo>
                <a:lnTo>
                  <a:pt x="0" y="0"/>
                </a:lnTo>
                <a:close/>
              </a:path>
            </a:pathLst>
          </a:custGeom>
          <a:blipFill rotWithShape="1">
            <a:blip r:embed="rId3">
              <a:alphaModFix/>
            </a:blip>
            <a:stretch>
              <a:fillRect b="0" l="0" r="0" t="0"/>
            </a:stretch>
          </a:blipFill>
          <a:ln>
            <a:noFill/>
          </a:ln>
        </p:spPr>
      </p:sp>
      <p:sp>
        <p:nvSpPr>
          <p:cNvPr id="149" name="Google Shape;149;p4"/>
          <p:cNvSpPr/>
          <p:nvPr/>
        </p:nvSpPr>
        <p:spPr>
          <a:xfrm>
            <a:off x="1745063" y="6421897"/>
            <a:ext cx="1603151" cy="1603151"/>
          </a:xfrm>
          <a:custGeom>
            <a:rect b="b" l="l" r="r" t="t"/>
            <a:pathLst>
              <a:path extrusionOk="0" h="1603151" w="1603151">
                <a:moveTo>
                  <a:pt x="0" y="0"/>
                </a:moveTo>
                <a:lnTo>
                  <a:pt x="1603150" y="0"/>
                </a:lnTo>
                <a:lnTo>
                  <a:pt x="1603150" y="1603151"/>
                </a:lnTo>
                <a:lnTo>
                  <a:pt x="0" y="1603151"/>
                </a:lnTo>
                <a:lnTo>
                  <a:pt x="0" y="0"/>
                </a:lnTo>
                <a:close/>
              </a:path>
            </a:pathLst>
          </a:custGeom>
          <a:blipFill rotWithShape="1">
            <a:blip r:embed="rId4">
              <a:alphaModFix/>
            </a:blip>
            <a:stretch>
              <a:fillRect b="0" l="0" r="0" t="0"/>
            </a:stretch>
          </a:blipFill>
          <a:ln>
            <a:noFill/>
          </a:ln>
        </p:spPr>
      </p:sp>
      <p:sp>
        <p:nvSpPr>
          <p:cNvPr id="150" name="Google Shape;150;p4"/>
          <p:cNvSpPr/>
          <p:nvPr/>
        </p:nvSpPr>
        <p:spPr>
          <a:xfrm>
            <a:off x="1819816" y="8296901"/>
            <a:ext cx="1528397" cy="1528397"/>
          </a:xfrm>
          <a:custGeom>
            <a:rect b="b" l="l" r="r" t="t"/>
            <a:pathLst>
              <a:path extrusionOk="0" h="1528397" w="1528397">
                <a:moveTo>
                  <a:pt x="0" y="0"/>
                </a:moveTo>
                <a:lnTo>
                  <a:pt x="1528397" y="0"/>
                </a:lnTo>
                <a:lnTo>
                  <a:pt x="1528397" y="1528398"/>
                </a:lnTo>
                <a:lnTo>
                  <a:pt x="0" y="1528398"/>
                </a:lnTo>
                <a:lnTo>
                  <a:pt x="0" y="0"/>
                </a:lnTo>
                <a:close/>
              </a:path>
            </a:pathLst>
          </a:custGeom>
          <a:blipFill rotWithShape="1">
            <a:blip r:embed="rId5">
              <a:alphaModFix/>
            </a:blip>
            <a:stretch>
              <a:fillRect b="0" l="0" r="0" t="0"/>
            </a:stretch>
          </a:blipFill>
          <a:ln>
            <a:noFill/>
          </a:ln>
        </p:spPr>
      </p:sp>
      <p:sp>
        <p:nvSpPr>
          <p:cNvPr id="151" name="Google Shape;151;p4"/>
          <p:cNvSpPr/>
          <p:nvPr/>
        </p:nvSpPr>
        <p:spPr>
          <a:xfrm>
            <a:off x="1641294" y="4340213"/>
            <a:ext cx="1976713" cy="1976713"/>
          </a:xfrm>
          <a:custGeom>
            <a:rect b="b" l="l" r="r" t="t"/>
            <a:pathLst>
              <a:path extrusionOk="0" h="1976713" w="1976713">
                <a:moveTo>
                  <a:pt x="0" y="0"/>
                </a:moveTo>
                <a:lnTo>
                  <a:pt x="1976713" y="0"/>
                </a:lnTo>
                <a:lnTo>
                  <a:pt x="1976713" y="1976713"/>
                </a:lnTo>
                <a:lnTo>
                  <a:pt x="0" y="1976713"/>
                </a:lnTo>
                <a:lnTo>
                  <a:pt x="0" y="0"/>
                </a:lnTo>
                <a:close/>
              </a:path>
            </a:pathLst>
          </a:custGeom>
          <a:blipFill rotWithShape="1">
            <a:blip r:embed="rId6">
              <a:alphaModFix/>
            </a:blip>
            <a:stretch>
              <a:fillRect b="0" l="0" r="0" t="0"/>
            </a:stretch>
          </a:blipFill>
          <a:ln cap="sq" cmpd="sng" w="38100">
            <a:solidFill>
              <a:srgbClr val="000000"/>
            </a:solidFill>
            <a:prstDash val="solid"/>
            <a:miter lim="8000"/>
            <a:headEnd len="sm" w="sm" type="none"/>
            <a:tailEnd len="sm" w="sm" type="none"/>
          </a:ln>
        </p:spPr>
      </p:sp>
      <p:sp>
        <p:nvSpPr>
          <p:cNvPr id="152" name="Google Shape;152;p4"/>
          <p:cNvSpPr txBox="1"/>
          <p:nvPr/>
        </p:nvSpPr>
        <p:spPr>
          <a:xfrm>
            <a:off x="6394887" y="1510155"/>
            <a:ext cx="6981465" cy="10382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6000" u="none" cap="none" strike="noStrike">
                <a:solidFill>
                  <a:srgbClr val="0E4E9B"/>
                </a:solidFill>
                <a:latin typeface="Raleway"/>
                <a:ea typeface="Raleway"/>
                <a:cs typeface="Raleway"/>
                <a:sym typeface="Raleway"/>
              </a:rPr>
              <a:t>Project Objectives</a:t>
            </a:r>
            <a:endParaRPr/>
          </a:p>
        </p:txBody>
      </p:sp>
      <p:sp>
        <p:nvSpPr>
          <p:cNvPr id="153" name="Google Shape;153;p4"/>
          <p:cNvSpPr txBox="1"/>
          <p:nvPr/>
        </p:nvSpPr>
        <p:spPr>
          <a:xfrm>
            <a:off x="4564631" y="3061065"/>
            <a:ext cx="4579369" cy="483534"/>
          </a:xfrm>
          <a:prstGeom prst="rect">
            <a:avLst/>
          </a:prstGeom>
          <a:noFill/>
          <a:ln>
            <a:noFill/>
          </a:ln>
        </p:spPr>
        <p:txBody>
          <a:bodyPr anchorCtr="0" anchor="t" bIns="0" lIns="0" spcFirstLastPara="1" rIns="0" wrap="square" tIns="0">
            <a:spAutoFit/>
          </a:bodyPr>
          <a:lstStyle/>
          <a:p>
            <a:pPr indent="0" lvl="0" marL="0" marR="0" rtl="0" algn="l">
              <a:lnSpc>
                <a:spcPct val="21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4" name="Google Shape;154;p4"/>
          <p:cNvSpPr txBox="1"/>
          <p:nvPr/>
        </p:nvSpPr>
        <p:spPr>
          <a:xfrm>
            <a:off x="4586076" y="3071524"/>
            <a:ext cx="11035944" cy="9861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757575"/>
                </a:solidFill>
                <a:latin typeface="Lato"/>
                <a:ea typeface="Lato"/>
                <a:cs typeface="Lato"/>
                <a:sym typeface="Lato"/>
              </a:rPr>
              <a:t>Support families and adults with intellectual disabilities in separation processes (from living home to living in L’Arche community)</a:t>
            </a:r>
            <a:endParaRPr/>
          </a:p>
        </p:txBody>
      </p:sp>
      <p:sp>
        <p:nvSpPr>
          <p:cNvPr id="155" name="Google Shape;155;p4"/>
          <p:cNvSpPr txBox="1"/>
          <p:nvPr/>
        </p:nvSpPr>
        <p:spPr>
          <a:xfrm>
            <a:off x="4586076" y="4802662"/>
            <a:ext cx="11035944" cy="9861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757575"/>
                </a:solidFill>
                <a:latin typeface="Lato"/>
                <a:ea typeface="Lato"/>
                <a:cs typeface="Lato"/>
                <a:sym typeface="Lato"/>
              </a:rPr>
              <a:t>Provide learning opportunities and psychoeducational materials for staff, volunteers, and families</a:t>
            </a:r>
            <a:endParaRPr/>
          </a:p>
        </p:txBody>
      </p:sp>
      <p:sp>
        <p:nvSpPr>
          <p:cNvPr id="156" name="Google Shape;156;p4"/>
          <p:cNvSpPr txBox="1"/>
          <p:nvPr/>
        </p:nvSpPr>
        <p:spPr>
          <a:xfrm>
            <a:off x="4564631" y="6951074"/>
            <a:ext cx="9555228"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757575"/>
                </a:solidFill>
                <a:latin typeface="Lato"/>
                <a:ea typeface="Lato"/>
                <a:cs typeface="Lato"/>
                <a:sym typeface="Lato"/>
              </a:rPr>
              <a:t>Strengthen inclusion and community participation</a:t>
            </a:r>
            <a:endParaRPr/>
          </a:p>
        </p:txBody>
      </p:sp>
      <p:sp>
        <p:nvSpPr>
          <p:cNvPr id="157" name="Google Shape;157;p4"/>
          <p:cNvSpPr txBox="1"/>
          <p:nvPr/>
        </p:nvSpPr>
        <p:spPr>
          <a:xfrm>
            <a:off x="4586076" y="8655136"/>
            <a:ext cx="11328469" cy="9861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757575"/>
                </a:solidFill>
                <a:latin typeface="Lato"/>
                <a:ea typeface="Lato"/>
                <a:cs typeface="Lato"/>
                <a:sym typeface="Lato"/>
              </a:rPr>
              <a:t>Foster transnational cooperation and exchange of best practices between L’Arche communities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pSp>
        <p:nvGrpSpPr>
          <p:cNvPr id="166" name="Google Shape;166;p5"/>
          <p:cNvGrpSpPr/>
          <p:nvPr/>
        </p:nvGrpSpPr>
        <p:grpSpPr>
          <a:xfrm>
            <a:off x="488475" y="303682"/>
            <a:ext cx="9384317" cy="2643544"/>
            <a:chOff x="0" y="-9525"/>
            <a:chExt cx="12512423" cy="3524725"/>
          </a:xfrm>
        </p:grpSpPr>
        <p:sp>
          <p:nvSpPr>
            <p:cNvPr id="167" name="Google Shape;167;p5"/>
            <p:cNvSpPr/>
            <p:nvPr/>
          </p:nvSpPr>
          <p:spPr>
            <a:xfrm>
              <a:off x="0" y="0"/>
              <a:ext cx="12512423" cy="3515200"/>
            </a:xfrm>
            <a:custGeom>
              <a:rect b="b" l="l" r="r" t="t"/>
              <a:pathLst>
                <a:path extrusionOk="0" h="3515200" w="12512423">
                  <a:moveTo>
                    <a:pt x="0" y="0"/>
                  </a:moveTo>
                  <a:lnTo>
                    <a:pt x="12512423" y="0"/>
                  </a:lnTo>
                  <a:lnTo>
                    <a:pt x="12512423" y="3515200"/>
                  </a:lnTo>
                  <a:lnTo>
                    <a:pt x="0" y="3515200"/>
                  </a:lnTo>
                  <a:close/>
                </a:path>
              </a:pathLst>
            </a:custGeom>
            <a:solidFill>
              <a:srgbClr val="000000">
                <a:alpha val="0"/>
              </a:srgbClr>
            </a:solidFill>
            <a:ln>
              <a:noFill/>
            </a:ln>
          </p:spPr>
        </p:sp>
        <p:sp>
          <p:nvSpPr>
            <p:cNvPr id="168" name="Google Shape;168;p5"/>
            <p:cNvSpPr txBox="1"/>
            <p:nvPr/>
          </p:nvSpPr>
          <p:spPr>
            <a:xfrm>
              <a:off x="0" y="-9525"/>
              <a:ext cx="12512423" cy="352472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4600" u="none" cap="none" strike="noStrike">
                  <a:solidFill>
                    <a:srgbClr val="00519E"/>
                  </a:solidFill>
                  <a:latin typeface="Raleway"/>
                  <a:ea typeface="Raleway"/>
                  <a:cs typeface="Raleway"/>
                  <a:sym typeface="Raleway"/>
                </a:rPr>
                <a:t>Learning Material on separation</a:t>
              </a:r>
              <a:endParaRPr/>
            </a:p>
          </p:txBody>
        </p:sp>
      </p:grpSp>
      <p:sp>
        <p:nvSpPr>
          <p:cNvPr id="169" name="Google Shape;169;p5"/>
          <p:cNvSpPr/>
          <p:nvPr/>
        </p:nvSpPr>
        <p:spPr>
          <a:xfrm>
            <a:off x="10677050" y="310826"/>
            <a:ext cx="6830759" cy="9665303"/>
          </a:xfrm>
          <a:custGeom>
            <a:rect b="b" l="l" r="r" t="t"/>
            <a:pathLst>
              <a:path extrusionOk="0" h="12887071" w="9107678">
                <a:moveTo>
                  <a:pt x="0" y="0"/>
                </a:moveTo>
                <a:lnTo>
                  <a:pt x="9107678" y="0"/>
                </a:lnTo>
                <a:lnTo>
                  <a:pt x="9107678" y="12887071"/>
                </a:lnTo>
                <a:lnTo>
                  <a:pt x="0" y="12887071"/>
                </a:lnTo>
                <a:lnTo>
                  <a:pt x="0" y="0"/>
                </a:lnTo>
                <a:close/>
              </a:path>
            </a:pathLst>
          </a:custGeom>
          <a:blipFill rotWithShape="1">
            <a:blip r:embed="rId3">
              <a:alphaModFix/>
            </a:blip>
            <a:stretch>
              <a:fillRect b="0" l="-988" r="-989" t="0"/>
            </a:stretch>
          </a:blipFill>
          <a:ln>
            <a:noFill/>
          </a:ln>
        </p:spPr>
      </p:sp>
      <p:cxnSp>
        <p:nvCxnSpPr>
          <p:cNvPr id="170" name="Google Shape;170;p5"/>
          <p:cNvCxnSpPr/>
          <p:nvPr/>
        </p:nvCxnSpPr>
        <p:spPr>
          <a:xfrm>
            <a:off x="653775" y="2631626"/>
            <a:ext cx="3426900" cy="38100"/>
          </a:xfrm>
          <a:prstGeom prst="straightConnector1">
            <a:avLst/>
          </a:prstGeom>
          <a:noFill/>
          <a:ln cap="rnd" cmpd="sng" w="19050">
            <a:solidFill>
              <a:srgbClr val="00519E"/>
            </a:solidFill>
            <a:prstDash val="solid"/>
            <a:round/>
            <a:headEnd len="sm" w="sm" type="none"/>
            <a:tailEnd len="sm" w="sm" type="none"/>
          </a:ln>
        </p:spPr>
      </p:cxnSp>
      <p:sp>
        <p:nvSpPr>
          <p:cNvPr id="171" name="Google Shape;171;p5"/>
          <p:cNvSpPr txBox="1"/>
          <p:nvPr/>
        </p:nvSpPr>
        <p:spPr>
          <a:xfrm>
            <a:off x="488475" y="3426333"/>
            <a:ext cx="9611434" cy="5831967"/>
          </a:xfrm>
          <a:prstGeom prst="rect">
            <a:avLst/>
          </a:prstGeom>
          <a:noFill/>
          <a:ln>
            <a:noFill/>
          </a:ln>
        </p:spPr>
        <p:txBody>
          <a:bodyPr anchorCtr="0" anchor="t" bIns="0" lIns="0" spcFirstLastPara="1" rIns="0" wrap="square" tIns="0">
            <a:spAutoFit/>
          </a:bodyPr>
          <a:lstStyle/>
          <a:p>
            <a:pPr indent="-302260" lvl="1" marL="604519" marR="0" rtl="0" algn="just">
              <a:lnSpc>
                <a:spcPct val="138013"/>
              </a:lnSpc>
              <a:spcBef>
                <a:spcPts val="0"/>
              </a:spcBef>
              <a:spcAft>
                <a:spcPts val="0"/>
              </a:spcAft>
              <a:buClr>
                <a:srgbClr val="757575"/>
              </a:buClr>
              <a:buSzPts val="2799"/>
              <a:buFont typeface="Arial"/>
              <a:buChar char="•"/>
            </a:pPr>
            <a:r>
              <a:rPr b="1" i="0" lang="en-US" sz="2799" u="none" cap="none" strike="noStrike">
                <a:solidFill>
                  <a:srgbClr val="757575"/>
                </a:solidFill>
                <a:latin typeface="Arial"/>
                <a:ea typeface="Arial"/>
                <a:cs typeface="Arial"/>
                <a:sym typeface="Arial"/>
              </a:rPr>
              <a:t>Multilingual resource material</a:t>
            </a:r>
            <a:r>
              <a:rPr b="0" i="0" lang="en-US" sz="2799" u="none" cap="none" strike="noStrike">
                <a:solidFill>
                  <a:srgbClr val="757575"/>
                </a:solidFill>
                <a:latin typeface="Arial"/>
                <a:ea typeface="Arial"/>
                <a:cs typeface="Arial"/>
                <a:sym typeface="Arial"/>
              </a:rPr>
              <a:t> (English, Italian, Slovenian) developed by Il Chicco, with input from Društvo Barka and L’Arcobaleno</a:t>
            </a:r>
            <a:endParaRPr/>
          </a:p>
          <a:p>
            <a:pPr indent="-403012" lvl="2" marL="1209039" marR="0" rtl="0" algn="just">
              <a:lnSpc>
                <a:spcPct val="138013"/>
              </a:lnSpc>
              <a:spcBef>
                <a:spcPts val="0"/>
              </a:spcBef>
              <a:spcAft>
                <a:spcPts val="0"/>
              </a:spcAft>
              <a:buClr>
                <a:srgbClr val="757575"/>
              </a:buClr>
              <a:buSzPts val="2799"/>
              <a:buFont typeface="Arial"/>
              <a:buChar char="⚬"/>
            </a:pPr>
            <a:r>
              <a:rPr b="0" i="0" lang="en-US" sz="2799" u="none" cap="none" strike="noStrike">
                <a:solidFill>
                  <a:srgbClr val="757575"/>
                </a:solidFill>
                <a:latin typeface="Arial"/>
                <a:ea typeface="Arial"/>
                <a:cs typeface="Arial"/>
                <a:sym typeface="Arial"/>
              </a:rPr>
              <a:t>Contains open letters to core members, families, and assistants</a:t>
            </a:r>
            <a:endParaRPr/>
          </a:p>
          <a:p>
            <a:pPr indent="-403012" lvl="2" marL="1209039" marR="0" rtl="0" algn="just">
              <a:lnSpc>
                <a:spcPct val="138013"/>
              </a:lnSpc>
              <a:spcBef>
                <a:spcPts val="0"/>
              </a:spcBef>
              <a:spcAft>
                <a:spcPts val="0"/>
              </a:spcAft>
              <a:buClr>
                <a:srgbClr val="757575"/>
              </a:buClr>
              <a:buSzPts val="2799"/>
              <a:buFont typeface="Arial"/>
              <a:buChar char="⚬"/>
            </a:pPr>
            <a:r>
              <a:rPr b="0" i="0" lang="en-US" sz="2799" u="none" cap="none" strike="noStrike">
                <a:solidFill>
                  <a:srgbClr val="757575"/>
                </a:solidFill>
                <a:latin typeface="Arial"/>
                <a:ea typeface="Arial"/>
                <a:cs typeface="Arial"/>
                <a:sym typeface="Arial"/>
              </a:rPr>
              <a:t>Reflections on attachment theory and separation anxiety</a:t>
            </a:r>
            <a:endParaRPr/>
          </a:p>
          <a:p>
            <a:pPr indent="0" lvl="0" marL="0" marR="0" rtl="0" algn="just">
              <a:lnSpc>
                <a:spcPct val="138013"/>
              </a:lnSpc>
              <a:spcBef>
                <a:spcPts val="0"/>
              </a:spcBef>
              <a:spcAft>
                <a:spcPts val="0"/>
              </a:spcAft>
              <a:buNone/>
            </a:pPr>
            <a:r>
              <a:t/>
            </a:r>
            <a:endParaRPr b="0" i="0" sz="2799" u="none" cap="none" strike="noStrike">
              <a:solidFill>
                <a:srgbClr val="757575"/>
              </a:solidFill>
              <a:latin typeface="Arial"/>
              <a:ea typeface="Arial"/>
              <a:cs typeface="Arial"/>
              <a:sym typeface="Arial"/>
            </a:endParaRPr>
          </a:p>
          <a:p>
            <a:pPr indent="-302260" lvl="1" marL="604519" marR="0" rtl="0" algn="just">
              <a:lnSpc>
                <a:spcPct val="138013"/>
              </a:lnSpc>
              <a:spcBef>
                <a:spcPts val="0"/>
              </a:spcBef>
              <a:spcAft>
                <a:spcPts val="0"/>
              </a:spcAft>
              <a:buClr>
                <a:srgbClr val="757575"/>
              </a:buClr>
              <a:buSzPts val="2799"/>
              <a:buFont typeface="Arial"/>
              <a:buChar char="•"/>
            </a:pPr>
            <a:r>
              <a:rPr b="0" i="0" lang="en-US" sz="2799" u="none" cap="none" strike="noStrike">
                <a:solidFill>
                  <a:srgbClr val="757575"/>
                </a:solidFill>
                <a:latin typeface="Arial"/>
                <a:ea typeface="Arial"/>
                <a:cs typeface="Arial"/>
                <a:sym typeface="Arial"/>
              </a:rPr>
              <a:t> </a:t>
            </a:r>
            <a:r>
              <a:rPr b="1" i="0" lang="en-US" sz="2799" u="none" cap="none" strike="noStrike">
                <a:solidFill>
                  <a:srgbClr val="757575"/>
                </a:solidFill>
                <a:latin typeface="Arial"/>
                <a:ea typeface="Arial"/>
                <a:cs typeface="Arial"/>
                <a:sym typeface="Arial"/>
              </a:rPr>
              <a:t>Practical guidelines </a:t>
            </a:r>
            <a:r>
              <a:rPr b="0" i="0" lang="en-US" sz="2799" u="none" cap="none" strike="noStrike">
                <a:solidFill>
                  <a:srgbClr val="757575"/>
                </a:solidFill>
                <a:latin typeface="Arial"/>
                <a:ea typeface="Arial"/>
                <a:cs typeface="Arial"/>
                <a:sym typeface="Arial"/>
              </a:rPr>
              <a:t>for navigating </a:t>
            </a:r>
            <a:r>
              <a:rPr b="1" i="0" lang="en-US" sz="2799" u="none" cap="none" strike="noStrike">
                <a:solidFill>
                  <a:srgbClr val="757575"/>
                </a:solidFill>
                <a:latin typeface="Arial"/>
                <a:ea typeface="Arial"/>
                <a:cs typeface="Arial"/>
                <a:sym typeface="Arial"/>
              </a:rPr>
              <a:t>transitions</a:t>
            </a:r>
            <a:endParaRPr/>
          </a:p>
          <a:p>
            <a:pPr indent="-403012" lvl="2" marL="1209039" marR="0" rtl="0" algn="just">
              <a:lnSpc>
                <a:spcPct val="138013"/>
              </a:lnSpc>
              <a:spcBef>
                <a:spcPts val="0"/>
              </a:spcBef>
              <a:spcAft>
                <a:spcPts val="0"/>
              </a:spcAft>
              <a:buClr>
                <a:srgbClr val="757575"/>
              </a:buClr>
              <a:buSzPts val="2799"/>
              <a:buFont typeface="Arial"/>
              <a:buChar char="⚬"/>
            </a:pPr>
            <a:r>
              <a:rPr b="0" i="0" lang="en-US" sz="2799" u="none" cap="none" strike="noStrike">
                <a:solidFill>
                  <a:srgbClr val="757575"/>
                </a:solidFill>
                <a:latin typeface="Arial"/>
                <a:ea typeface="Arial"/>
                <a:cs typeface="Arial"/>
                <a:sym typeface="Arial"/>
              </a:rPr>
              <a:t>Main point: There is no “one size fits all” solution</a:t>
            </a:r>
            <a:endParaRPr/>
          </a:p>
          <a:p>
            <a:pPr indent="-403012" lvl="2" marL="1209039" marR="0" rtl="0" algn="just">
              <a:lnSpc>
                <a:spcPct val="138013"/>
              </a:lnSpc>
              <a:spcBef>
                <a:spcPts val="0"/>
              </a:spcBef>
              <a:spcAft>
                <a:spcPts val="0"/>
              </a:spcAft>
              <a:buClr>
                <a:srgbClr val="757575"/>
              </a:buClr>
              <a:buSzPts val="2799"/>
              <a:buFont typeface="Arial"/>
              <a:buChar char="⚬"/>
            </a:pPr>
            <a:r>
              <a:rPr b="0" i="0" lang="en-US" sz="2799" u="none" cap="none" strike="noStrike">
                <a:solidFill>
                  <a:srgbClr val="757575"/>
                </a:solidFill>
                <a:latin typeface="Arial"/>
                <a:ea typeface="Arial"/>
                <a:cs typeface="Arial"/>
                <a:sym typeface="Arial"/>
              </a:rPr>
              <a:t>Companion tool, not a manual – designed for empathy and support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cxnSp>
        <p:nvCxnSpPr>
          <p:cNvPr id="180" name="Google Shape;180;p6"/>
          <p:cNvCxnSpPr/>
          <p:nvPr/>
        </p:nvCxnSpPr>
        <p:spPr>
          <a:xfrm flipH="1" rot="10800000">
            <a:off x="1785509" y="5753802"/>
            <a:ext cx="3671549" cy="8866"/>
          </a:xfrm>
          <a:prstGeom prst="straightConnector1">
            <a:avLst/>
          </a:prstGeom>
          <a:noFill/>
          <a:ln cap="rnd" cmpd="sng" w="19050">
            <a:solidFill>
              <a:srgbClr val="00519E"/>
            </a:solidFill>
            <a:prstDash val="solid"/>
            <a:round/>
            <a:headEnd len="sm" w="sm" type="none"/>
            <a:tailEnd len="sm" w="sm" type="none"/>
          </a:ln>
        </p:spPr>
      </p:cxnSp>
      <p:sp>
        <p:nvSpPr>
          <p:cNvPr id="181" name="Google Shape;181;p6"/>
          <p:cNvSpPr/>
          <p:nvPr/>
        </p:nvSpPr>
        <p:spPr>
          <a:xfrm>
            <a:off x="7907482" y="0"/>
            <a:ext cx="9351818" cy="10287000"/>
          </a:xfrm>
          <a:custGeom>
            <a:rect b="b" l="l" r="r" t="t"/>
            <a:pathLst>
              <a:path extrusionOk="0" h="10287000" w="9351818">
                <a:moveTo>
                  <a:pt x="0" y="0"/>
                </a:moveTo>
                <a:lnTo>
                  <a:pt x="9351818" y="0"/>
                </a:lnTo>
                <a:lnTo>
                  <a:pt x="9351818" y="10287000"/>
                </a:lnTo>
                <a:lnTo>
                  <a:pt x="0" y="10287000"/>
                </a:lnTo>
                <a:lnTo>
                  <a:pt x="0" y="0"/>
                </a:lnTo>
                <a:close/>
              </a:path>
            </a:pathLst>
          </a:custGeom>
          <a:blipFill rotWithShape="1">
            <a:blip r:embed="rId3">
              <a:alphaModFix/>
            </a:blip>
            <a:stretch>
              <a:fillRect b="0" l="0" r="0" t="0"/>
            </a:stretch>
          </a:blipFill>
          <a:ln>
            <a:noFill/>
          </a:ln>
        </p:spPr>
      </p:sp>
      <p:grpSp>
        <p:nvGrpSpPr>
          <p:cNvPr id="182" name="Google Shape;182;p6"/>
          <p:cNvGrpSpPr/>
          <p:nvPr/>
        </p:nvGrpSpPr>
        <p:grpSpPr>
          <a:xfrm>
            <a:off x="1028700" y="2499956"/>
            <a:ext cx="5654622" cy="2643544"/>
            <a:chOff x="0" y="-9525"/>
            <a:chExt cx="7539496" cy="3524725"/>
          </a:xfrm>
        </p:grpSpPr>
        <p:sp>
          <p:nvSpPr>
            <p:cNvPr id="183" name="Google Shape;183;p6"/>
            <p:cNvSpPr/>
            <p:nvPr/>
          </p:nvSpPr>
          <p:spPr>
            <a:xfrm>
              <a:off x="0" y="0"/>
              <a:ext cx="7539496" cy="3515200"/>
            </a:xfrm>
            <a:custGeom>
              <a:rect b="b" l="l" r="r" t="t"/>
              <a:pathLst>
                <a:path extrusionOk="0" h="3515200" w="7539496">
                  <a:moveTo>
                    <a:pt x="0" y="0"/>
                  </a:moveTo>
                  <a:lnTo>
                    <a:pt x="7539496" y="0"/>
                  </a:lnTo>
                  <a:lnTo>
                    <a:pt x="7539496" y="3515200"/>
                  </a:lnTo>
                  <a:lnTo>
                    <a:pt x="0" y="3515200"/>
                  </a:lnTo>
                  <a:close/>
                </a:path>
              </a:pathLst>
            </a:custGeom>
            <a:solidFill>
              <a:srgbClr val="000000">
                <a:alpha val="0"/>
              </a:srgbClr>
            </a:solidFill>
            <a:ln>
              <a:noFill/>
            </a:ln>
          </p:spPr>
        </p:sp>
        <p:sp>
          <p:nvSpPr>
            <p:cNvPr id="184" name="Google Shape;184;p6"/>
            <p:cNvSpPr txBox="1"/>
            <p:nvPr/>
          </p:nvSpPr>
          <p:spPr>
            <a:xfrm>
              <a:off x="0" y="-9525"/>
              <a:ext cx="7539496" cy="3524725"/>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1" i="0" lang="en-US" sz="4600" u="none" cap="none" strike="noStrike">
                  <a:solidFill>
                    <a:srgbClr val="00519E"/>
                  </a:solidFill>
                  <a:latin typeface="Raleway"/>
                  <a:ea typeface="Raleway"/>
                  <a:cs typeface="Raleway"/>
                  <a:sym typeface="Raleway"/>
                </a:rPr>
                <a:t>Aumentative Alternative Communication (AAC)</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cxnSp>
        <p:nvCxnSpPr>
          <p:cNvPr id="193" name="Google Shape;193;p7"/>
          <p:cNvCxnSpPr/>
          <p:nvPr/>
        </p:nvCxnSpPr>
        <p:spPr>
          <a:xfrm rot="20848">
            <a:off x="4917232" y="821775"/>
            <a:ext cx="12564831" cy="0"/>
          </a:xfrm>
          <a:prstGeom prst="straightConnector1">
            <a:avLst/>
          </a:prstGeom>
          <a:noFill/>
          <a:ln cap="rnd" cmpd="sng" w="28575">
            <a:solidFill>
              <a:srgbClr val="00519E"/>
            </a:solidFill>
            <a:prstDash val="solid"/>
            <a:round/>
            <a:headEnd len="sm" w="sm" type="none"/>
            <a:tailEnd len="sm" w="sm" type="none"/>
          </a:ln>
        </p:spPr>
      </p:cxnSp>
      <p:cxnSp>
        <p:nvCxnSpPr>
          <p:cNvPr id="194" name="Google Shape;194;p7"/>
          <p:cNvCxnSpPr/>
          <p:nvPr/>
        </p:nvCxnSpPr>
        <p:spPr>
          <a:xfrm rot="10456">
            <a:off x="4936369" y="9470475"/>
            <a:ext cx="12526558" cy="0"/>
          </a:xfrm>
          <a:prstGeom prst="straightConnector1">
            <a:avLst/>
          </a:prstGeom>
          <a:noFill/>
          <a:ln cap="rnd" cmpd="sng" w="19050">
            <a:solidFill>
              <a:srgbClr val="00519E"/>
            </a:solidFill>
            <a:prstDash val="solid"/>
            <a:round/>
            <a:headEnd len="sm" w="sm" type="none"/>
            <a:tailEnd len="sm" w="sm" type="none"/>
          </a:ln>
        </p:spPr>
      </p:cxnSp>
      <p:sp>
        <p:nvSpPr>
          <p:cNvPr id="195" name="Google Shape;195;p7"/>
          <p:cNvSpPr txBox="1"/>
          <p:nvPr/>
        </p:nvSpPr>
        <p:spPr>
          <a:xfrm>
            <a:off x="4891925" y="1243325"/>
            <a:ext cx="12460350" cy="13335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4400" u="none" cap="none" strike="noStrike">
                <a:solidFill>
                  <a:srgbClr val="00519E"/>
                </a:solidFill>
                <a:latin typeface="Raleway"/>
                <a:ea typeface="Raleway"/>
                <a:cs typeface="Raleway"/>
                <a:sym typeface="Raleway"/>
              </a:rPr>
              <a:t>Learning Material on separation </a:t>
            </a:r>
            <a:endParaRPr/>
          </a:p>
          <a:p>
            <a:pPr indent="0" lvl="0" marL="0" marR="0" rtl="0" algn="r">
              <a:lnSpc>
                <a:spcPct val="120000"/>
              </a:lnSpc>
              <a:spcBef>
                <a:spcPts val="0"/>
              </a:spcBef>
              <a:spcAft>
                <a:spcPts val="0"/>
              </a:spcAft>
              <a:buNone/>
            </a:pPr>
            <a:r>
              <a:rPr b="1" i="0" lang="en-US" sz="4400" u="none" cap="none" strike="noStrike">
                <a:solidFill>
                  <a:srgbClr val="00519E"/>
                </a:solidFill>
                <a:latin typeface="Raleway"/>
                <a:ea typeface="Raleway"/>
                <a:cs typeface="Raleway"/>
                <a:sym typeface="Raleway"/>
              </a:rPr>
              <a:t>(situations addressed)</a:t>
            </a:r>
            <a:endParaRPr/>
          </a:p>
        </p:txBody>
      </p:sp>
      <p:sp>
        <p:nvSpPr>
          <p:cNvPr id="196" name="Google Shape;196;p7"/>
          <p:cNvSpPr/>
          <p:nvPr/>
        </p:nvSpPr>
        <p:spPr>
          <a:xfrm rot="-1799991">
            <a:off x="1779585" y="4091626"/>
            <a:ext cx="6168294" cy="4355306"/>
          </a:xfrm>
          <a:custGeom>
            <a:rect b="b" l="l" r="r" t="t"/>
            <a:pathLst>
              <a:path extrusionOk="0" h="5807075" w="8224393">
                <a:moveTo>
                  <a:pt x="0" y="0"/>
                </a:moveTo>
                <a:lnTo>
                  <a:pt x="8224393" y="0"/>
                </a:lnTo>
                <a:lnTo>
                  <a:pt x="8224393" y="5807075"/>
                </a:lnTo>
                <a:lnTo>
                  <a:pt x="0" y="5807075"/>
                </a:lnTo>
                <a:lnTo>
                  <a:pt x="0" y="0"/>
                </a:lnTo>
                <a:close/>
              </a:path>
            </a:pathLst>
          </a:custGeom>
          <a:blipFill rotWithShape="1">
            <a:blip r:embed="rId3">
              <a:alphaModFix/>
            </a:blip>
            <a:stretch>
              <a:fillRect b="-3043" l="0" r="0" t="-3044"/>
            </a:stretch>
          </a:blipFill>
          <a:ln>
            <a:noFill/>
          </a:ln>
        </p:spPr>
      </p:sp>
      <p:sp>
        <p:nvSpPr>
          <p:cNvPr id="197" name="Google Shape;197;p7"/>
          <p:cNvSpPr/>
          <p:nvPr/>
        </p:nvSpPr>
        <p:spPr>
          <a:xfrm rot="-899992">
            <a:off x="686606" y="1048934"/>
            <a:ext cx="4481227" cy="4887945"/>
          </a:xfrm>
          <a:custGeom>
            <a:rect b="b" l="l" r="r" t="t"/>
            <a:pathLst>
              <a:path extrusionOk="0" h="6517259" w="5974969">
                <a:moveTo>
                  <a:pt x="0" y="0"/>
                </a:moveTo>
                <a:lnTo>
                  <a:pt x="5974969" y="0"/>
                </a:lnTo>
                <a:lnTo>
                  <a:pt x="5974969" y="6517259"/>
                </a:lnTo>
                <a:lnTo>
                  <a:pt x="0" y="6517259"/>
                </a:lnTo>
                <a:lnTo>
                  <a:pt x="0" y="0"/>
                </a:lnTo>
                <a:close/>
              </a:path>
            </a:pathLst>
          </a:custGeom>
          <a:blipFill rotWithShape="1">
            <a:blip r:embed="rId4">
              <a:alphaModFix/>
            </a:blip>
            <a:stretch>
              <a:fillRect b="0" l="-22801" r="-22803" t="0"/>
            </a:stretch>
          </a:blipFill>
          <a:ln>
            <a:noFill/>
          </a:ln>
        </p:spPr>
      </p:sp>
      <p:sp>
        <p:nvSpPr>
          <p:cNvPr id="198" name="Google Shape;198;p7"/>
          <p:cNvSpPr txBox="1"/>
          <p:nvPr/>
        </p:nvSpPr>
        <p:spPr>
          <a:xfrm>
            <a:off x="8847733" y="3282975"/>
            <a:ext cx="8524350" cy="5448300"/>
          </a:xfrm>
          <a:prstGeom prst="rect">
            <a:avLst/>
          </a:prstGeom>
          <a:noFill/>
          <a:ln>
            <a:noFill/>
          </a:ln>
        </p:spPr>
        <p:txBody>
          <a:bodyPr anchorCtr="0" anchor="t" bIns="0" lIns="0" spcFirstLastPara="1" rIns="0" wrap="square" tIns="0">
            <a:spAutoFit/>
          </a:bodyPr>
          <a:lstStyle/>
          <a:p>
            <a:pPr indent="-356234" lvl="1" marL="712468" marR="0" rtl="0" algn="l">
              <a:lnSpc>
                <a:spcPct val="120006"/>
              </a:lnSpc>
              <a:spcBef>
                <a:spcPts val="0"/>
              </a:spcBef>
              <a:spcAft>
                <a:spcPts val="0"/>
              </a:spcAft>
              <a:buClr>
                <a:srgbClr val="737373"/>
              </a:buClr>
              <a:buSzPts val="3299"/>
              <a:buFont typeface="Arial"/>
              <a:buChar char="•"/>
            </a:pPr>
            <a:r>
              <a:rPr b="0" i="0" lang="en-US" sz="3299" u="none" cap="none" strike="noStrike">
                <a:solidFill>
                  <a:srgbClr val="737373"/>
                </a:solidFill>
                <a:latin typeface="Lato"/>
                <a:ea typeface="Lato"/>
                <a:cs typeface="Lato"/>
                <a:sym typeface="Lato"/>
              </a:rPr>
              <a:t>Transition from family home to residential living</a:t>
            </a:r>
            <a:endParaRPr/>
          </a:p>
          <a:p>
            <a:pPr indent="-356234" lvl="1" marL="712468" marR="0" rtl="0" algn="l">
              <a:lnSpc>
                <a:spcPct val="120006"/>
              </a:lnSpc>
              <a:spcBef>
                <a:spcPts val="0"/>
              </a:spcBef>
              <a:spcAft>
                <a:spcPts val="0"/>
              </a:spcAft>
              <a:buClr>
                <a:srgbClr val="737373"/>
              </a:buClr>
              <a:buSzPts val="3299"/>
              <a:buFont typeface="Arial"/>
              <a:buChar char="•"/>
            </a:pPr>
            <a:r>
              <a:rPr b="0" i="0" lang="en-US" sz="3299" u="none" cap="none" strike="noStrike">
                <a:solidFill>
                  <a:srgbClr val="737373"/>
                </a:solidFill>
                <a:latin typeface="Lato"/>
                <a:ea typeface="Lato"/>
                <a:cs typeface="Lato"/>
                <a:sym typeface="Lato"/>
              </a:rPr>
              <a:t>Attending day programmes/ workshops outside family environment</a:t>
            </a:r>
            <a:endParaRPr/>
          </a:p>
          <a:p>
            <a:pPr indent="-356234" lvl="1" marL="712468" marR="0" rtl="0" algn="l">
              <a:lnSpc>
                <a:spcPct val="120006"/>
              </a:lnSpc>
              <a:spcBef>
                <a:spcPts val="0"/>
              </a:spcBef>
              <a:spcAft>
                <a:spcPts val="0"/>
              </a:spcAft>
              <a:buClr>
                <a:srgbClr val="737373"/>
              </a:buClr>
              <a:buSzPts val="3299"/>
              <a:buFont typeface="Arial"/>
              <a:buChar char="•"/>
            </a:pPr>
            <a:r>
              <a:rPr b="0" i="0" lang="en-US" sz="3299" u="none" cap="none" strike="noStrike">
                <a:solidFill>
                  <a:srgbClr val="737373"/>
                </a:solidFill>
                <a:latin typeface="Lato"/>
                <a:ea typeface="Lato"/>
                <a:cs typeface="Lato"/>
                <a:sym typeface="Lato"/>
              </a:rPr>
              <a:t>Overnight stays for holidays, trips, or events (e.g., Special Olympics)</a:t>
            </a:r>
            <a:endParaRPr/>
          </a:p>
          <a:p>
            <a:pPr indent="-356234" lvl="1" marL="712468" marR="0" rtl="0" algn="l">
              <a:lnSpc>
                <a:spcPct val="120006"/>
              </a:lnSpc>
              <a:spcBef>
                <a:spcPts val="0"/>
              </a:spcBef>
              <a:spcAft>
                <a:spcPts val="0"/>
              </a:spcAft>
              <a:buClr>
                <a:srgbClr val="737373"/>
              </a:buClr>
              <a:buSzPts val="3299"/>
              <a:buFont typeface="Arial"/>
              <a:buChar char="•"/>
            </a:pPr>
            <a:r>
              <a:rPr b="0" i="0" lang="en-US" sz="3299" u="none" cap="none" strike="noStrike">
                <a:solidFill>
                  <a:srgbClr val="737373"/>
                </a:solidFill>
                <a:latin typeface="Lato"/>
                <a:ea typeface="Lato"/>
                <a:cs typeface="Lato"/>
                <a:sym typeface="Lato"/>
              </a:rPr>
              <a:t>Loss and grief (death of a parent, assistant, or community member)</a:t>
            </a:r>
            <a:endParaRPr/>
          </a:p>
          <a:p>
            <a:pPr indent="-356234" lvl="1" marL="712468" marR="0" rtl="0" algn="l">
              <a:lnSpc>
                <a:spcPct val="120006"/>
              </a:lnSpc>
              <a:spcBef>
                <a:spcPts val="0"/>
              </a:spcBef>
              <a:spcAft>
                <a:spcPts val="0"/>
              </a:spcAft>
              <a:buClr>
                <a:srgbClr val="737373"/>
              </a:buClr>
              <a:buSzPts val="3299"/>
              <a:buFont typeface="Arial"/>
              <a:buChar char="•"/>
            </a:pPr>
            <a:r>
              <a:rPr b="0" i="0" lang="en-US" sz="3299" u="none" cap="none" strike="noStrike">
                <a:solidFill>
                  <a:srgbClr val="737373"/>
                </a:solidFill>
                <a:latin typeface="Lato"/>
                <a:ea typeface="Lato"/>
                <a:cs typeface="Lato"/>
                <a:sym typeface="Lato"/>
              </a:rPr>
              <a:t>Moving between L’Arche homes/programmes due to changing needs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nvSpPr>
        <p:spPr>
          <a:xfrm>
            <a:off x="1028700" y="1530711"/>
            <a:ext cx="7935208" cy="1883972"/>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1" i="0" lang="en-US" sz="6191" u="none" cap="none" strike="noStrike">
                <a:solidFill>
                  <a:srgbClr val="00519E"/>
                </a:solidFill>
                <a:latin typeface="Raleway"/>
                <a:ea typeface="Raleway"/>
                <a:cs typeface="Raleway"/>
                <a:sym typeface="Raleway"/>
              </a:rPr>
              <a:t>Training &amp; Accompaniment</a:t>
            </a:r>
            <a:endParaRPr/>
          </a:p>
        </p:txBody>
      </p:sp>
      <p:grpSp>
        <p:nvGrpSpPr>
          <p:cNvPr id="208" name="Google Shape;208;p8"/>
          <p:cNvGrpSpPr/>
          <p:nvPr/>
        </p:nvGrpSpPr>
        <p:grpSpPr>
          <a:xfrm>
            <a:off x="8270578" y="751215"/>
            <a:ext cx="9682103" cy="8174861"/>
            <a:chOff x="0" y="-66675"/>
            <a:chExt cx="12909471" cy="10899816"/>
          </a:xfrm>
        </p:grpSpPr>
        <p:sp>
          <p:nvSpPr>
            <p:cNvPr id="209" name="Google Shape;209;p8"/>
            <p:cNvSpPr txBox="1"/>
            <p:nvPr/>
          </p:nvSpPr>
          <p:spPr>
            <a:xfrm>
              <a:off x="0" y="-66675"/>
              <a:ext cx="1554506" cy="1271581"/>
            </a:xfrm>
            <a:prstGeom prst="rect">
              <a:avLst/>
            </a:prstGeom>
            <a:noFill/>
            <a:ln>
              <a:noFill/>
            </a:ln>
          </p:spPr>
          <p:txBody>
            <a:bodyPr anchorCtr="0" anchor="t" bIns="0" lIns="0" spcFirstLastPara="1" rIns="0" wrap="square" tIns="0">
              <a:spAutoFit/>
            </a:bodyPr>
            <a:lstStyle/>
            <a:p>
              <a:pPr indent="0" lvl="0" marL="0" marR="0" rtl="0" algn="l">
                <a:lnSpc>
                  <a:spcPct val="130001"/>
                </a:lnSpc>
                <a:spcBef>
                  <a:spcPts val="0"/>
                </a:spcBef>
                <a:spcAft>
                  <a:spcPts val="0"/>
                </a:spcAft>
                <a:buNone/>
              </a:pPr>
              <a:r>
                <a:rPr b="1" i="0" lang="en-US" sz="5973" u="none" cap="none" strike="noStrike">
                  <a:solidFill>
                    <a:srgbClr val="00519E"/>
                  </a:solidFill>
                  <a:latin typeface="Raleway"/>
                  <a:ea typeface="Raleway"/>
                  <a:cs typeface="Raleway"/>
                  <a:sym typeface="Raleway"/>
                </a:rPr>
                <a:t>01</a:t>
              </a:r>
              <a:endParaRPr/>
            </a:p>
          </p:txBody>
        </p:sp>
        <p:sp>
          <p:nvSpPr>
            <p:cNvPr id="210" name="Google Shape;210;p8"/>
            <p:cNvSpPr txBox="1"/>
            <p:nvPr/>
          </p:nvSpPr>
          <p:spPr>
            <a:xfrm>
              <a:off x="2034860" y="192382"/>
              <a:ext cx="10874611" cy="2339715"/>
            </a:xfrm>
            <a:prstGeom prst="rect">
              <a:avLst/>
            </a:prstGeom>
            <a:noFill/>
            <a:ln>
              <a:noFill/>
            </a:ln>
          </p:spPr>
          <p:txBody>
            <a:bodyPr anchorCtr="0" anchor="t" bIns="0" lIns="0" spcFirstLastPara="1" rIns="0" wrap="square" tIns="0">
              <a:spAutoFit/>
            </a:bodyPr>
            <a:lstStyle/>
            <a:p>
              <a:pPr indent="0" lvl="0" marL="0" marR="0" rtl="0" algn="l">
                <a:lnSpc>
                  <a:spcPct val="130019"/>
                </a:lnSpc>
                <a:spcBef>
                  <a:spcPts val="0"/>
                </a:spcBef>
                <a:spcAft>
                  <a:spcPts val="0"/>
                </a:spcAft>
                <a:buNone/>
              </a:pPr>
              <a:r>
                <a:rPr b="0" i="0" lang="en-US" sz="3591" u="none" cap="none" strike="noStrike">
                  <a:solidFill>
                    <a:srgbClr val="737373"/>
                  </a:solidFill>
                  <a:latin typeface="Lato"/>
                  <a:ea typeface="Lato"/>
                  <a:cs typeface="Lato"/>
                  <a:sym typeface="Lato"/>
                </a:rPr>
                <a:t>Training sessions for assistants, families, and volunteers in Bologna, Rome and Zbilje</a:t>
              </a:r>
              <a:endParaRPr/>
            </a:p>
          </p:txBody>
        </p:sp>
        <p:sp>
          <p:nvSpPr>
            <p:cNvPr id="211" name="Google Shape;211;p8"/>
            <p:cNvSpPr txBox="1"/>
            <p:nvPr/>
          </p:nvSpPr>
          <p:spPr>
            <a:xfrm>
              <a:off x="0" y="2962833"/>
              <a:ext cx="1554506" cy="1271581"/>
            </a:xfrm>
            <a:prstGeom prst="rect">
              <a:avLst/>
            </a:prstGeom>
            <a:noFill/>
            <a:ln>
              <a:noFill/>
            </a:ln>
          </p:spPr>
          <p:txBody>
            <a:bodyPr anchorCtr="0" anchor="t" bIns="0" lIns="0" spcFirstLastPara="1" rIns="0" wrap="square" tIns="0">
              <a:spAutoFit/>
            </a:bodyPr>
            <a:lstStyle/>
            <a:p>
              <a:pPr indent="0" lvl="0" marL="0" marR="0" rtl="0" algn="l">
                <a:lnSpc>
                  <a:spcPct val="130001"/>
                </a:lnSpc>
                <a:spcBef>
                  <a:spcPts val="0"/>
                </a:spcBef>
                <a:spcAft>
                  <a:spcPts val="0"/>
                </a:spcAft>
                <a:buNone/>
              </a:pPr>
              <a:r>
                <a:rPr b="1" i="0" lang="en-US" sz="5973" u="none" cap="none" strike="noStrike">
                  <a:solidFill>
                    <a:srgbClr val="00519E"/>
                  </a:solidFill>
                  <a:latin typeface="Raleway"/>
                  <a:ea typeface="Raleway"/>
                  <a:cs typeface="Raleway"/>
                  <a:sym typeface="Raleway"/>
                </a:rPr>
                <a:t>02</a:t>
              </a:r>
              <a:endParaRPr/>
            </a:p>
          </p:txBody>
        </p:sp>
        <p:sp>
          <p:nvSpPr>
            <p:cNvPr id="212" name="Google Shape;212;p8"/>
            <p:cNvSpPr txBox="1"/>
            <p:nvPr/>
          </p:nvSpPr>
          <p:spPr>
            <a:xfrm>
              <a:off x="2034860" y="3221889"/>
              <a:ext cx="10874611" cy="1552236"/>
            </a:xfrm>
            <a:prstGeom prst="rect">
              <a:avLst/>
            </a:prstGeom>
            <a:noFill/>
            <a:ln>
              <a:noFill/>
            </a:ln>
          </p:spPr>
          <p:txBody>
            <a:bodyPr anchorCtr="0" anchor="t" bIns="0" lIns="0" spcFirstLastPara="1" rIns="0" wrap="square" tIns="0">
              <a:spAutoFit/>
            </a:bodyPr>
            <a:lstStyle/>
            <a:p>
              <a:pPr indent="0" lvl="0" marL="0" marR="0" rtl="0" algn="l">
                <a:lnSpc>
                  <a:spcPct val="130019"/>
                </a:lnSpc>
                <a:spcBef>
                  <a:spcPts val="0"/>
                </a:spcBef>
                <a:spcAft>
                  <a:spcPts val="0"/>
                </a:spcAft>
                <a:buNone/>
              </a:pPr>
              <a:r>
                <a:rPr b="0" i="0" lang="en-US" sz="3591" u="none" cap="none" strike="noStrike">
                  <a:solidFill>
                    <a:srgbClr val="737373"/>
                  </a:solidFill>
                  <a:latin typeface="Lato"/>
                  <a:ea typeface="Lato"/>
                  <a:cs typeface="Lato"/>
                  <a:sym typeface="Lato"/>
                </a:rPr>
                <a:t>Focus on emotional, psychological, and practical aspects of separation</a:t>
              </a:r>
              <a:endParaRPr/>
            </a:p>
          </p:txBody>
        </p:sp>
        <p:sp>
          <p:nvSpPr>
            <p:cNvPr id="213" name="Google Shape;213;p8"/>
            <p:cNvSpPr txBox="1"/>
            <p:nvPr/>
          </p:nvSpPr>
          <p:spPr>
            <a:xfrm>
              <a:off x="0" y="5992340"/>
              <a:ext cx="1554506" cy="1271581"/>
            </a:xfrm>
            <a:prstGeom prst="rect">
              <a:avLst/>
            </a:prstGeom>
            <a:noFill/>
            <a:ln>
              <a:noFill/>
            </a:ln>
          </p:spPr>
          <p:txBody>
            <a:bodyPr anchorCtr="0" anchor="t" bIns="0" lIns="0" spcFirstLastPara="1" rIns="0" wrap="square" tIns="0">
              <a:spAutoFit/>
            </a:bodyPr>
            <a:lstStyle/>
            <a:p>
              <a:pPr indent="0" lvl="0" marL="0" marR="0" rtl="0" algn="l">
                <a:lnSpc>
                  <a:spcPct val="130001"/>
                </a:lnSpc>
                <a:spcBef>
                  <a:spcPts val="0"/>
                </a:spcBef>
                <a:spcAft>
                  <a:spcPts val="0"/>
                </a:spcAft>
                <a:buNone/>
              </a:pPr>
              <a:r>
                <a:rPr b="1" i="0" lang="en-US" sz="5973" u="none" cap="none" strike="noStrike">
                  <a:solidFill>
                    <a:srgbClr val="00519E"/>
                  </a:solidFill>
                  <a:latin typeface="Raleway"/>
                  <a:ea typeface="Raleway"/>
                  <a:cs typeface="Raleway"/>
                  <a:sym typeface="Raleway"/>
                </a:rPr>
                <a:t>03</a:t>
              </a:r>
              <a:endParaRPr/>
            </a:p>
          </p:txBody>
        </p:sp>
        <p:sp>
          <p:nvSpPr>
            <p:cNvPr id="214" name="Google Shape;214;p8"/>
            <p:cNvSpPr txBox="1"/>
            <p:nvPr/>
          </p:nvSpPr>
          <p:spPr>
            <a:xfrm>
              <a:off x="2034860" y="6251397"/>
              <a:ext cx="10874611" cy="1552236"/>
            </a:xfrm>
            <a:prstGeom prst="rect">
              <a:avLst/>
            </a:prstGeom>
            <a:noFill/>
            <a:ln>
              <a:noFill/>
            </a:ln>
          </p:spPr>
          <p:txBody>
            <a:bodyPr anchorCtr="0" anchor="t" bIns="0" lIns="0" spcFirstLastPara="1" rIns="0" wrap="square" tIns="0">
              <a:spAutoFit/>
            </a:bodyPr>
            <a:lstStyle/>
            <a:p>
              <a:pPr indent="0" lvl="0" marL="0" marR="0" rtl="0" algn="l">
                <a:lnSpc>
                  <a:spcPct val="130019"/>
                </a:lnSpc>
                <a:spcBef>
                  <a:spcPts val="0"/>
                </a:spcBef>
                <a:spcAft>
                  <a:spcPts val="0"/>
                </a:spcAft>
                <a:buNone/>
              </a:pPr>
              <a:r>
                <a:rPr b="0" i="0" lang="en-US" sz="3591" u="none" cap="none" strike="noStrike">
                  <a:solidFill>
                    <a:srgbClr val="737373"/>
                  </a:solidFill>
                  <a:latin typeface="Lato"/>
                  <a:ea typeface="Lato"/>
                  <a:cs typeface="Lato"/>
                  <a:sym typeface="Lato"/>
                </a:rPr>
                <a:t>Emphasis on building trust, communication, and resilience</a:t>
              </a:r>
              <a:endParaRPr/>
            </a:p>
          </p:txBody>
        </p:sp>
        <p:sp>
          <p:nvSpPr>
            <p:cNvPr id="215" name="Google Shape;215;p8"/>
            <p:cNvSpPr txBox="1"/>
            <p:nvPr/>
          </p:nvSpPr>
          <p:spPr>
            <a:xfrm>
              <a:off x="0" y="9021848"/>
              <a:ext cx="1554506" cy="1271581"/>
            </a:xfrm>
            <a:prstGeom prst="rect">
              <a:avLst/>
            </a:prstGeom>
            <a:noFill/>
            <a:ln>
              <a:noFill/>
            </a:ln>
          </p:spPr>
          <p:txBody>
            <a:bodyPr anchorCtr="0" anchor="t" bIns="0" lIns="0" spcFirstLastPara="1" rIns="0" wrap="square" tIns="0">
              <a:spAutoFit/>
            </a:bodyPr>
            <a:lstStyle/>
            <a:p>
              <a:pPr indent="0" lvl="0" marL="0" marR="0" rtl="0" algn="l">
                <a:lnSpc>
                  <a:spcPct val="130001"/>
                </a:lnSpc>
                <a:spcBef>
                  <a:spcPts val="0"/>
                </a:spcBef>
                <a:spcAft>
                  <a:spcPts val="0"/>
                </a:spcAft>
                <a:buNone/>
              </a:pPr>
              <a:r>
                <a:rPr b="1" i="0" lang="en-US" sz="5973" u="none" cap="none" strike="noStrike">
                  <a:solidFill>
                    <a:srgbClr val="00519E"/>
                  </a:solidFill>
                  <a:latin typeface="Raleway"/>
                  <a:ea typeface="Raleway"/>
                  <a:cs typeface="Raleway"/>
                  <a:sym typeface="Raleway"/>
                </a:rPr>
                <a:t>04</a:t>
              </a:r>
              <a:endParaRPr/>
            </a:p>
          </p:txBody>
        </p:sp>
        <p:sp>
          <p:nvSpPr>
            <p:cNvPr id="216" name="Google Shape;216;p8"/>
            <p:cNvSpPr txBox="1"/>
            <p:nvPr/>
          </p:nvSpPr>
          <p:spPr>
            <a:xfrm>
              <a:off x="2034860" y="9280905"/>
              <a:ext cx="10874611" cy="1552236"/>
            </a:xfrm>
            <a:prstGeom prst="rect">
              <a:avLst/>
            </a:prstGeom>
            <a:noFill/>
            <a:ln>
              <a:noFill/>
            </a:ln>
          </p:spPr>
          <p:txBody>
            <a:bodyPr anchorCtr="0" anchor="t" bIns="0" lIns="0" spcFirstLastPara="1" rIns="0" wrap="square" tIns="0">
              <a:spAutoFit/>
            </a:bodyPr>
            <a:lstStyle/>
            <a:p>
              <a:pPr indent="0" lvl="0" marL="0" marR="0" rtl="0" algn="l">
                <a:lnSpc>
                  <a:spcPct val="130019"/>
                </a:lnSpc>
                <a:spcBef>
                  <a:spcPts val="0"/>
                </a:spcBef>
                <a:spcAft>
                  <a:spcPts val="0"/>
                </a:spcAft>
                <a:buNone/>
              </a:pPr>
              <a:r>
                <a:rPr b="0" i="0" lang="en-US" sz="3591" u="none" cap="none" strike="noStrike">
                  <a:solidFill>
                    <a:srgbClr val="737373"/>
                  </a:solidFill>
                  <a:latin typeface="Lato"/>
                  <a:ea typeface="Lato"/>
                  <a:cs typeface="Lato"/>
                  <a:sym typeface="Lato"/>
                </a:rPr>
                <a:t>Shared experiences across communities to strengthen collective learning</a:t>
              </a:r>
              <a:endParaRPr/>
            </a:p>
          </p:txBody>
        </p:sp>
      </p:grpSp>
      <p:sp>
        <p:nvSpPr>
          <p:cNvPr id="217" name="Google Shape;217;p8"/>
          <p:cNvSpPr/>
          <p:nvPr/>
        </p:nvSpPr>
        <p:spPr>
          <a:xfrm>
            <a:off x="1028700" y="5143500"/>
            <a:ext cx="3384311" cy="4114800"/>
          </a:xfrm>
          <a:custGeom>
            <a:rect b="b" l="l" r="r" t="t"/>
            <a:pathLst>
              <a:path extrusionOk="0" h="988239" w="812800">
                <a:moveTo>
                  <a:pt x="0" y="0"/>
                </a:moveTo>
                <a:lnTo>
                  <a:pt x="812800" y="0"/>
                </a:lnTo>
                <a:lnTo>
                  <a:pt x="812800" y="988239"/>
                </a:lnTo>
                <a:lnTo>
                  <a:pt x="0" y="988239"/>
                </a:lnTo>
                <a:close/>
              </a:path>
            </a:pathLst>
          </a:custGeom>
          <a:blipFill rotWithShape="1">
            <a:blip r:embed="rId3">
              <a:alphaModFix/>
            </a:blip>
            <a:stretch>
              <a:fillRect b="-4898" l="0" r="0" t="-4898"/>
            </a:stretch>
          </a:blipFill>
          <a:ln>
            <a:noFill/>
          </a:ln>
        </p:spPr>
      </p:sp>
      <p:sp>
        <p:nvSpPr>
          <p:cNvPr id="218" name="Google Shape;218;p8"/>
          <p:cNvSpPr/>
          <p:nvPr/>
        </p:nvSpPr>
        <p:spPr>
          <a:xfrm>
            <a:off x="4508261" y="5143500"/>
            <a:ext cx="3384311" cy="4114800"/>
          </a:xfrm>
          <a:custGeom>
            <a:rect b="b" l="l" r="r" t="t"/>
            <a:pathLst>
              <a:path extrusionOk="0" h="988239" w="812800">
                <a:moveTo>
                  <a:pt x="0" y="0"/>
                </a:moveTo>
                <a:lnTo>
                  <a:pt x="812800" y="0"/>
                </a:lnTo>
                <a:lnTo>
                  <a:pt x="812800" y="988239"/>
                </a:lnTo>
                <a:lnTo>
                  <a:pt x="0" y="988239"/>
                </a:lnTo>
                <a:close/>
              </a:path>
            </a:pathLst>
          </a:custGeom>
          <a:blipFill rotWithShape="1">
            <a:blip r:embed="rId4">
              <a:alphaModFix/>
            </a:blip>
            <a:stretch>
              <a:fillRect b="-4898" l="0" r="0" t="-4898"/>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p:nvPr/>
        </p:nvSpPr>
        <p:spPr>
          <a:xfrm>
            <a:off x="920675" y="793575"/>
            <a:ext cx="16451466" cy="9122680"/>
          </a:xfrm>
          <a:custGeom>
            <a:rect b="b" l="l" r="r" t="t"/>
            <a:pathLst>
              <a:path extrusionOk="0" h="4375386" w="8277467">
                <a:moveTo>
                  <a:pt x="0" y="0"/>
                </a:moveTo>
                <a:lnTo>
                  <a:pt x="0" y="4375386"/>
                </a:lnTo>
                <a:lnTo>
                  <a:pt x="8277467" y="4375386"/>
                </a:lnTo>
                <a:lnTo>
                  <a:pt x="8277467" y="0"/>
                </a:lnTo>
                <a:lnTo>
                  <a:pt x="0" y="0"/>
                </a:lnTo>
                <a:close/>
                <a:moveTo>
                  <a:pt x="8216507" y="4314426"/>
                </a:moveTo>
                <a:lnTo>
                  <a:pt x="59690" y="4314426"/>
                </a:lnTo>
                <a:lnTo>
                  <a:pt x="59690" y="59690"/>
                </a:lnTo>
                <a:lnTo>
                  <a:pt x="8216507" y="59690"/>
                </a:lnTo>
                <a:lnTo>
                  <a:pt x="8216507" y="4314426"/>
                </a:lnTo>
                <a:close/>
              </a:path>
            </a:pathLst>
          </a:custGeom>
          <a:solidFill>
            <a:srgbClr val="00519E"/>
          </a:solidFill>
          <a:ln>
            <a:noFill/>
          </a:ln>
        </p:spPr>
      </p:sp>
      <p:sp>
        <p:nvSpPr>
          <p:cNvPr id="224" name="Google Shape;224;p9"/>
          <p:cNvSpPr/>
          <p:nvPr/>
        </p:nvSpPr>
        <p:spPr>
          <a:xfrm>
            <a:off x="3714157" y="1441745"/>
            <a:ext cx="10411065" cy="6559454"/>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9"/>
          <p:cNvGrpSpPr/>
          <p:nvPr/>
        </p:nvGrpSpPr>
        <p:grpSpPr>
          <a:xfrm>
            <a:off x="1294463" y="1149489"/>
            <a:ext cx="15767325" cy="7457741"/>
            <a:chOff x="0" y="-9525"/>
            <a:chExt cx="21023100" cy="9943654"/>
          </a:xfrm>
        </p:grpSpPr>
        <p:sp>
          <p:nvSpPr>
            <p:cNvPr id="226" name="Google Shape;226;p9"/>
            <p:cNvSpPr txBox="1"/>
            <p:nvPr/>
          </p:nvSpPr>
          <p:spPr>
            <a:xfrm>
              <a:off x="0" y="-9525"/>
              <a:ext cx="21023100" cy="23907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1" i="0" lang="en-US" sz="11649" u="none" cap="none" strike="noStrike">
                  <a:solidFill>
                    <a:srgbClr val="00519E"/>
                  </a:solidFill>
                  <a:latin typeface="Lato"/>
                  <a:ea typeface="Lato"/>
                  <a:cs typeface="Lato"/>
                  <a:sym typeface="Lato"/>
                </a:rPr>
                <a:t>Key Learnings</a:t>
              </a:r>
              <a:endParaRPr sz="100"/>
            </a:p>
          </p:txBody>
        </p:sp>
        <p:sp>
          <p:nvSpPr>
            <p:cNvPr id="227" name="Google Shape;227;p9"/>
            <p:cNvSpPr txBox="1"/>
            <p:nvPr/>
          </p:nvSpPr>
          <p:spPr>
            <a:xfrm>
              <a:off x="0" y="3160729"/>
              <a:ext cx="21023100" cy="6773400"/>
            </a:xfrm>
            <a:prstGeom prst="rect">
              <a:avLst/>
            </a:prstGeom>
            <a:noFill/>
            <a:ln>
              <a:noFill/>
            </a:ln>
          </p:spPr>
          <p:txBody>
            <a:bodyPr anchorCtr="0" anchor="t" bIns="0" lIns="0" spcFirstLastPara="1" rIns="0" wrap="square" tIns="0">
              <a:spAutoFit/>
            </a:bodyPr>
            <a:lstStyle/>
            <a:p>
              <a:pPr indent="-388917" lvl="1" marL="828634" marR="0" rtl="0" algn="l">
                <a:lnSpc>
                  <a:spcPct val="171990"/>
                </a:lnSpc>
                <a:spcBef>
                  <a:spcPts val="0"/>
                </a:spcBef>
                <a:spcAft>
                  <a:spcPts val="0"/>
                </a:spcAft>
                <a:buClr>
                  <a:srgbClr val="737373"/>
                </a:buClr>
                <a:buSzPts val="3438"/>
                <a:buFont typeface="Arial"/>
                <a:buChar char="•"/>
              </a:pPr>
              <a:r>
                <a:rPr b="0" i="0" lang="en-US" sz="3438" u="none" cap="none" strike="noStrike">
                  <a:solidFill>
                    <a:srgbClr val="737373"/>
                  </a:solidFill>
                  <a:latin typeface="Lato"/>
                  <a:ea typeface="Lato"/>
                  <a:cs typeface="Lato"/>
                  <a:sym typeface="Lato"/>
                </a:rPr>
                <a:t>Separation is both necessary and deeply emotional</a:t>
              </a:r>
              <a:endParaRPr sz="1000"/>
            </a:p>
            <a:p>
              <a:pPr indent="-388917" lvl="1" marL="828634" marR="0" rtl="0" algn="l">
                <a:lnSpc>
                  <a:spcPct val="171990"/>
                </a:lnSpc>
                <a:spcBef>
                  <a:spcPts val="0"/>
                </a:spcBef>
                <a:spcAft>
                  <a:spcPts val="0"/>
                </a:spcAft>
                <a:buClr>
                  <a:srgbClr val="737373"/>
                </a:buClr>
                <a:buSzPts val="3438"/>
                <a:buFont typeface="Arial"/>
                <a:buChar char="•"/>
              </a:pPr>
              <a:r>
                <a:rPr b="0" i="0" lang="en-US" sz="3438" u="none" cap="none" strike="noStrike">
                  <a:solidFill>
                    <a:srgbClr val="737373"/>
                  </a:solidFill>
                  <a:latin typeface="Lato"/>
                  <a:ea typeface="Lato"/>
                  <a:cs typeface="Lato"/>
                  <a:sym typeface="Lato"/>
                </a:rPr>
                <a:t>Families experience worry, guilt, and mistrust – need accompaniment</a:t>
              </a:r>
              <a:endParaRPr sz="1000"/>
            </a:p>
            <a:p>
              <a:pPr indent="-388917" lvl="1" marL="828634" marR="0" rtl="0" algn="l">
                <a:lnSpc>
                  <a:spcPct val="171990"/>
                </a:lnSpc>
                <a:spcBef>
                  <a:spcPts val="0"/>
                </a:spcBef>
                <a:spcAft>
                  <a:spcPts val="0"/>
                </a:spcAft>
                <a:buClr>
                  <a:srgbClr val="737373"/>
                </a:buClr>
                <a:buSzPts val="3438"/>
                <a:buFont typeface="Arial"/>
                <a:buChar char="•"/>
              </a:pPr>
              <a:r>
                <a:rPr b="0" i="0" lang="en-US" sz="3438" u="none" cap="none" strike="noStrike">
                  <a:solidFill>
                    <a:srgbClr val="737373"/>
                  </a:solidFill>
                  <a:latin typeface="Lato"/>
                  <a:ea typeface="Lato"/>
                  <a:cs typeface="Lato"/>
                  <a:sym typeface="Lato"/>
                </a:rPr>
                <a:t> Adults with intellectual disabilities face anxiety, loss of routines, and new challenges</a:t>
              </a:r>
              <a:endParaRPr sz="1000"/>
            </a:p>
            <a:p>
              <a:pPr indent="-388917" lvl="1" marL="828634" marR="0" rtl="0" algn="l">
                <a:lnSpc>
                  <a:spcPct val="171990"/>
                </a:lnSpc>
                <a:spcBef>
                  <a:spcPts val="0"/>
                </a:spcBef>
                <a:spcAft>
                  <a:spcPts val="0"/>
                </a:spcAft>
                <a:buClr>
                  <a:srgbClr val="737373"/>
                </a:buClr>
                <a:buSzPts val="3438"/>
                <a:buFont typeface="Arial"/>
                <a:buChar char="•"/>
              </a:pPr>
              <a:r>
                <a:rPr b="0" i="0" lang="en-US" sz="3438" u="none" cap="none" strike="noStrike">
                  <a:solidFill>
                    <a:srgbClr val="737373"/>
                  </a:solidFill>
                  <a:latin typeface="Lato"/>
                  <a:ea typeface="Lato"/>
                  <a:cs typeface="Lato"/>
                  <a:sym typeface="Lato"/>
                </a:rPr>
                <a:t>Assistants must balance professional care with empathy and personal history</a:t>
              </a:r>
              <a:endParaRPr sz="1000"/>
            </a:p>
            <a:p>
              <a:pPr indent="-388917" lvl="1" marL="828634" marR="0" rtl="0" algn="l">
                <a:lnSpc>
                  <a:spcPct val="171990"/>
                </a:lnSpc>
                <a:spcBef>
                  <a:spcPts val="0"/>
                </a:spcBef>
                <a:spcAft>
                  <a:spcPts val="0"/>
                </a:spcAft>
                <a:buClr>
                  <a:srgbClr val="737373"/>
                </a:buClr>
                <a:buSzPts val="3438"/>
                <a:buFont typeface="Arial"/>
                <a:buChar char="•"/>
              </a:pPr>
              <a:r>
                <a:rPr b="0" i="0" lang="en-US" sz="3438" u="none" cap="none" strike="noStrike">
                  <a:solidFill>
                    <a:srgbClr val="737373"/>
                  </a:solidFill>
                  <a:latin typeface="Lato"/>
                  <a:ea typeface="Lato"/>
                  <a:cs typeface="Lato"/>
                  <a:sym typeface="Lato"/>
                </a:rPr>
                <a:t> Inclusion begins with listening and understanding</a:t>
              </a:r>
              <a:endParaRPr sz="1000"/>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